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6" r:id="rId3"/>
    <p:sldId id="285" r:id="rId4"/>
    <p:sldId id="290" r:id="rId5"/>
    <p:sldId id="306" r:id="rId6"/>
    <p:sldId id="307" r:id="rId7"/>
    <p:sldId id="308" r:id="rId8"/>
    <p:sldId id="275" r:id="rId9"/>
    <p:sldId id="276" r:id="rId10"/>
    <p:sldId id="303" r:id="rId11"/>
    <p:sldId id="279" r:id="rId12"/>
    <p:sldId id="272" r:id="rId13"/>
    <p:sldId id="257" r:id="rId14"/>
    <p:sldId id="288" r:id="rId15"/>
    <p:sldId id="291" r:id="rId16"/>
    <p:sldId id="292" r:id="rId17"/>
    <p:sldId id="287" r:id="rId18"/>
    <p:sldId id="297" r:id="rId19"/>
    <p:sldId id="294" r:id="rId20"/>
    <p:sldId id="295" r:id="rId21"/>
    <p:sldId id="296" r:id="rId22"/>
    <p:sldId id="262" r:id="rId23"/>
    <p:sldId id="266" r:id="rId24"/>
    <p:sldId id="265" r:id="rId25"/>
    <p:sldId id="267" r:id="rId26"/>
    <p:sldId id="304" r:id="rId27"/>
    <p:sldId id="309" r:id="rId28"/>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6217" autoAdjust="0"/>
  </p:normalViewPr>
  <p:slideViewPr>
    <p:cSldViewPr>
      <p:cViewPr>
        <p:scale>
          <a:sx n="58" d="100"/>
          <a:sy n="58" d="100"/>
        </p:scale>
        <p:origin x="-2069" y="-619"/>
      </p:cViewPr>
      <p:guideLst>
        <p:guide orient="horz" pos="2160"/>
        <p:guide pos="288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6A65FC-78A6-4DFB-8725-0FC9E8C5ADF3}" type="datetimeFigureOut">
              <a:rPr lang="es-ES_tradnl" smtClean="0"/>
              <a:t>17/06/2019</a:t>
            </a:fld>
            <a:endParaRPr lang="es-ES_tradn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8A7FEA-7560-44A0-8422-30E96EC524C7}" type="slidenum">
              <a:rPr lang="es-ES_tradnl" smtClean="0"/>
              <a:t>‹Nº›</a:t>
            </a:fld>
            <a:endParaRPr lang="es-ES_tradnl"/>
          </a:p>
        </p:txBody>
      </p:sp>
    </p:spTree>
    <p:extLst>
      <p:ext uri="{BB962C8B-B14F-4D97-AF65-F5344CB8AC3E}">
        <p14:creationId xmlns:p14="http://schemas.microsoft.com/office/powerpoint/2010/main" val="3673648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19</a:t>
            </a:fld>
            <a:endParaRPr lang="es-ES" dirty="0"/>
          </a:p>
        </p:txBody>
      </p:sp>
    </p:spTree>
    <p:extLst>
      <p:ext uri="{BB962C8B-B14F-4D97-AF65-F5344CB8AC3E}">
        <p14:creationId xmlns:p14="http://schemas.microsoft.com/office/powerpoint/2010/main" val="3318231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20</a:t>
            </a:fld>
            <a:endParaRPr lang="es-ES" dirty="0"/>
          </a:p>
        </p:txBody>
      </p:sp>
    </p:spTree>
    <p:extLst>
      <p:ext uri="{BB962C8B-B14F-4D97-AF65-F5344CB8AC3E}">
        <p14:creationId xmlns:p14="http://schemas.microsoft.com/office/powerpoint/2010/main" val="349435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21</a:t>
            </a:fld>
            <a:endParaRPr lang="es-ES" dirty="0"/>
          </a:p>
        </p:txBody>
      </p:sp>
    </p:spTree>
    <p:extLst>
      <p:ext uri="{BB962C8B-B14F-4D97-AF65-F5344CB8AC3E}">
        <p14:creationId xmlns:p14="http://schemas.microsoft.com/office/powerpoint/2010/main" val="9925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EE4D5646-7EBB-4364-A07B-CA37451586C4}" type="slidenum">
              <a:rPr lang="es-ES" smtClean="0"/>
              <a:t>23</a:t>
            </a:fld>
            <a:endParaRPr lang="es-ES" dirty="0"/>
          </a:p>
        </p:txBody>
      </p:sp>
    </p:spTree>
    <p:extLst>
      <p:ext uri="{BB962C8B-B14F-4D97-AF65-F5344CB8AC3E}">
        <p14:creationId xmlns:p14="http://schemas.microsoft.com/office/powerpoint/2010/main" val="2685018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765029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4181380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215396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71858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19627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56868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799012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56764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703569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84888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676111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text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p:cNvSpPr>
            <a:spLocks noGrp="1"/>
          </p:cNvSpPr>
          <p:nvPr>
            <p:ph type="body"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3FB5D02-55F7-4E71-9A55-63B822960DC6}" type="datetimeFigureOut">
              <a:rPr lang="es-ES"/>
              <a:pPr>
                <a:defRPr/>
              </a:pPr>
              <a:t>17/06/2019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D9E70C3-905F-4455-ACAC-AADDF7199743}" type="slidenum">
              <a:rPr lang="es-ES"/>
              <a:pPr>
                <a:defRPr/>
              </a:pPr>
              <a:t>‹Nº›</a:t>
            </a:fld>
            <a:endParaRPr lang="es-ES"/>
          </a:p>
        </p:txBody>
      </p:sp>
    </p:spTree>
    <p:extLst>
      <p:ext uri="{BB962C8B-B14F-4D97-AF65-F5344CB8AC3E}">
        <p14:creationId xmlns:p14="http://schemas.microsoft.com/office/powerpoint/2010/main" val="177706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2287882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tiff"/></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0.tiff"/><Relationship Id="rId7"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2.tiff"/><Relationship Id="rId5" Type="http://schemas.microsoft.com/office/2007/relationships/hdphoto" Target="../media/hdphoto5.wdp"/><Relationship Id="rId4" Type="http://schemas.openxmlformats.org/officeDocument/2006/relationships/image" Target="../media/image31.jpeg"/><Relationship Id="rId9" Type="http://schemas.openxmlformats.org/officeDocument/2006/relationships/image" Target="../media/image34.tiff"/></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tiff"/></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4.jpeg"/><Relationship Id="rId7" Type="http://schemas.openxmlformats.org/officeDocument/2006/relationships/image" Target="../media/image4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6.png"/><Relationship Id="rId4" Type="http://schemas.openxmlformats.org/officeDocument/2006/relationships/image" Target="../media/image45.tiff"/></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6.png"/><Relationship Id="rId12" Type="http://schemas.microsoft.com/office/2007/relationships/hdphoto" Target="../media/hdphoto13.wdp"/><Relationship Id="rId2" Type="http://schemas.openxmlformats.org/officeDocument/2006/relationships/image" Target="../media/image53.jpeg"/><Relationship Id="rId16" Type="http://schemas.openxmlformats.org/officeDocument/2006/relationships/image" Target="../media/image61.tiff"/><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58.png"/><Relationship Id="rId5" Type="http://schemas.openxmlformats.org/officeDocument/2006/relationships/image" Target="../media/image55.png"/><Relationship Id="rId15" Type="http://schemas.openxmlformats.org/officeDocument/2006/relationships/image" Target="../media/image60.gif"/><Relationship Id="rId10" Type="http://schemas.microsoft.com/office/2007/relationships/hdphoto" Target="../media/hdphoto12.wdp"/><Relationship Id="rId4" Type="http://schemas.microsoft.com/office/2007/relationships/hdphoto" Target="../media/hdphoto9.wdp"/><Relationship Id="rId9" Type="http://schemas.openxmlformats.org/officeDocument/2006/relationships/image" Target="../media/image57.png"/><Relationship Id="rId1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5.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0.gif"/><Relationship Id="rId5" Type="http://schemas.openxmlformats.org/officeDocument/2006/relationships/image" Target="../media/image64.tiff"/><Relationship Id="rId4" Type="http://schemas.openxmlformats.org/officeDocument/2006/relationships/image" Target="../media/image63.tiff"/></Relationships>
</file>

<file path=ppt/slides/_rels/slide24.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1.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microsoft.com/office/2007/relationships/hdphoto" Target="../media/hdphoto15.wdp"/></Relationships>
</file>

<file path=ppt/slides/_rels/slide26.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0"/>
            <a:ext cx="4973567" cy="6858000"/>
          </a:xfrm>
          <a:prstGeom prst="rect">
            <a:avLst/>
          </a:prstGeom>
        </p:spPr>
      </p:pic>
      <p:grpSp>
        <p:nvGrpSpPr>
          <p:cNvPr id="2" name="1 Grupo"/>
          <p:cNvGrpSpPr/>
          <p:nvPr/>
        </p:nvGrpSpPr>
        <p:grpSpPr>
          <a:xfrm>
            <a:off x="5032597" y="345870"/>
            <a:ext cx="4031847" cy="6035458"/>
            <a:chOff x="5032597" y="345870"/>
            <a:chExt cx="4031847" cy="6035458"/>
          </a:xfrm>
        </p:grpSpPr>
        <p:pic>
          <p:nvPicPr>
            <p:cNvPr id="3" name="2 Imagen"/>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r="9832"/>
            <a:stretch/>
          </p:blipFill>
          <p:spPr>
            <a:xfrm>
              <a:off x="5032597" y="345870"/>
              <a:ext cx="4031847" cy="3227146"/>
            </a:xfrm>
            <a:prstGeom prst="rect">
              <a:avLst/>
            </a:prstGeom>
          </p:spPr>
        </p:pic>
        <p:sp>
          <p:nvSpPr>
            <p:cNvPr id="5" name="Cuadro de texto 2"/>
            <p:cNvSpPr txBox="1">
              <a:spLocks noChangeArrowheads="1"/>
            </p:cNvSpPr>
            <p:nvPr/>
          </p:nvSpPr>
          <p:spPr bwMode="auto">
            <a:xfrm>
              <a:off x="5184576" y="4149080"/>
              <a:ext cx="3779912" cy="2232248"/>
            </a:xfrm>
            <a:prstGeom prst="rect">
              <a:avLst/>
            </a:prstGeom>
            <a:solidFill>
              <a:srgbClr val="FFFFCC"/>
            </a:solidFill>
            <a:ln w="9525">
              <a:noFill/>
              <a:miter lim="800000"/>
              <a:headEnd/>
              <a:tailEnd/>
            </a:ln>
          </p:spPr>
          <p:txBody>
            <a:bodyPr rot="0" vert="horz" wrap="square" lIns="91440" tIns="45720" rIns="91440" bIns="45720" anchor="t" anchorCtr="0">
              <a:noAutofit/>
            </a:bodyPr>
            <a:lstStyle/>
            <a:p>
              <a:pPr>
                <a:spcAft>
                  <a:spcPts val="0"/>
                </a:spcAft>
                <a:tabLst>
                  <a:tab pos="2424113" algn="l"/>
                </a:tabLst>
              </a:pPr>
              <a:r>
                <a:rPr lang="es-ES" sz="2000" i="1" dirty="0">
                  <a:effectLst/>
                  <a:latin typeface="Calibri"/>
                  <a:ea typeface="Calibri"/>
                  <a:cs typeface="Arial"/>
                </a:rPr>
                <a:t>En memoria agradecida a Don Juan Uría Ríu, noreñense de corazón, conocedor eximio del Camino de Santiago que discurre a través de Noreña</a:t>
              </a:r>
              <a:r>
                <a:rPr lang="es-ES" sz="2000" i="1" dirty="0">
                  <a:effectLst/>
                  <a:latin typeface="+mj-lt"/>
                  <a:ea typeface="Calibri"/>
                  <a:cs typeface="Arial"/>
                </a:rPr>
                <a:t>. </a:t>
              </a:r>
              <a:r>
                <a:rPr lang="es-ES" sz="2000" i="1" dirty="0">
                  <a:solidFill>
                    <a:srgbClr val="222222"/>
                  </a:solidFill>
                  <a:effectLst/>
                  <a:latin typeface="+mj-lt"/>
                  <a:ea typeface="Calibri"/>
                  <a:cs typeface="Arial"/>
                </a:rPr>
                <a:t>Con el recuerdo siempre vivo de su figura en el Palacio de El </a:t>
              </a:r>
              <a:r>
                <a:rPr lang="es-ES" sz="2000" i="1" dirty="0" smtClean="0">
                  <a:solidFill>
                    <a:srgbClr val="222222"/>
                  </a:solidFill>
                  <a:effectLst/>
                  <a:latin typeface="+mj-lt"/>
                  <a:ea typeface="Calibri"/>
                  <a:cs typeface="Arial"/>
                </a:rPr>
                <a:t>Rebollín de Noreña.</a:t>
              </a:r>
              <a:endParaRPr lang="es-ES" sz="2000" dirty="0" smtClean="0">
                <a:solidFill>
                  <a:srgbClr val="222222"/>
                </a:solidFill>
                <a:effectLst/>
                <a:latin typeface="Arial"/>
                <a:ea typeface="Calibri"/>
                <a:cs typeface="Arial"/>
              </a:endParaRPr>
            </a:p>
          </p:txBody>
        </p:sp>
      </p:grpSp>
    </p:spTree>
    <p:extLst>
      <p:ext uri="{BB962C8B-B14F-4D97-AF65-F5344CB8AC3E}">
        <p14:creationId xmlns:p14="http://schemas.microsoft.com/office/powerpoint/2010/main" val="372713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27" y="113327"/>
            <a:ext cx="7927174" cy="6619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recto"/>
          <p:cNvCxnSpPr/>
          <p:nvPr/>
        </p:nvCxnSpPr>
        <p:spPr>
          <a:xfrm>
            <a:off x="683568" y="348102"/>
            <a:ext cx="50405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4 Conector recto"/>
          <p:cNvCxnSpPr/>
          <p:nvPr/>
        </p:nvCxnSpPr>
        <p:spPr>
          <a:xfrm>
            <a:off x="827584" y="620688"/>
            <a:ext cx="58326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1 CuadroTexto"/>
          <p:cNvSpPr txBox="1"/>
          <p:nvPr/>
        </p:nvSpPr>
        <p:spPr>
          <a:xfrm>
            <a:off x="42188" y="-47672"/>
            <a:ext cx="550151" cy="523220"/>
          </a:xfrm>
          <a:prstGeom prst="rect">
            <a:avLst/>
          </a:prstGeom>
          <a:noFill/>
        </p:spPr>
        <p:txBody>
          <a:bodyPr wrap="none" rtlCol="0">
            <a:spAutoFit/>
          </a:bodyPr>
          <a:lstStyle/>
          <a:p>
            <a:r>
              <a:rPr lang="es-ES" sz="2800" dirty="0" smtClean="0">
                <a:solidFill>
                  <a:srgbClr val="FFFF00"/>
                </a:solidFill>
              </a:rPr>
              <a:t>15</a:t>
            </a:r>
            <a:endParaRPr lang="es-ES_tradnl" sz="2800" dirty="0">
              <a:solidFill>
                <a:srgbClr val="FFFF00"/>
              </a:solidFill>
            </a:endParaRPr>
          </a:p>
        </p:txBody>
      </p:sp>
    </p:spTree>
    <p:extLst>
      <p:ext uri="{BB962C8B-B14F-4D97-AF65-F5344CB8AC3E}">
        <p14:creationId xmlns:p14="http://schemas.microsoft.com/office/powerpoint/2010/main" val="39606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179512" y="44624"/>
            <a:ext cx="8784976" cy="1077218"/>
          </a:xfrm>
          <a:prstGeom prst="rect">
            <a:avLst/>
          </a:prstGeom>
          <a:solidFill>
            <a:srgbClr val="FFFFCC"/>
          </a:solidFill>
        </p:spPr>
        <p:txBody>
          <a:bodyPr wrap="square" rtlCol="0">
            <a:spAutoFit/>
          </a:bodyPr>
          <a:lstStyle/>
          <a:p>
            <a:pPr indent="174625"/>
            <a:r>
              <a:rPr lang="es-ES" sz="2800" b="1" u="sng" dirty="0" smtClean="0">
                <a:solidFill>
                  <a:srgbClr val="FF0000"/>
                </a:solidFill>
              </a:rPr>
              <a:t>NOTIFIC0</a:t>
            </a:r>
            <a:r>
              <a:rPr lang="es-ES" b="1" dirty="0" smtClean="0"/>
              <a:t> a las más </a:t>
            </a:r>
            <a:r>
              <a:rPr lang="es-ES" b="1" dirty="0"/>
              <a:t>de 3000 personas</a:t>
            </a:r>
            <a:r>
              <a:rPr lang="es-ES" b="1" dirty="0" smtClean="0"/>
              <a:t> que me respaldaron solicitando (</a:t>
            </a:r>
            <a:r>
              <a:rPr lang="es-ES" b="1" u="sng" dirty="0" smtClean="0"/>
              <a:t>inútilmente</a:t>
            </a:r>
            <a:r>
              <a:rPr lang="es-ES" b="1" dirty="0" smtClean="0"/>
              <a:t>) la inclusión del territorio de Siero en el Reconocimiento BIC de Noreña que, junto con este libro, </a:t>
            </a:r>
            <a:r>
              <a:rPr lang="es-ES" b="1" dirty="0" smtClean="0">
                <a:solidFill>
                  <a:srgbClr val="FF0000"/>
                </a:solidFill>
              </a:rPr>
              <a:t>que ya la he reiterado la solicitud</a:t>
            </a:r>
            <a:r>
              <a:rPr lang="es-ES" b="1" dirty="0" smtClean="0"/>
              <a:t>. </a:t>
            </a:r>
          </a:p>
        </p:txBody>
      </p:sp>
      <p:grpSp>
        <p:nvGrpSpPr>
          <p:cNvPr id="7" name="6 Grupo"/>
          <p:cNvGrpSpPr/>
          <p:nvPr/>
        </p:nvGrpSpPr>
        <p:grpSpPr>
          <a:xfrm>
            <a:off x="297203" y="2439542"/>
            <a:ext cx="8755455" cy="4320480"/>
            <a:chOff x="-226893" y="1052736"/>
            <a:chExt cx="10154305" cy="5832648"/>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3286"/>
            <a:stretch/>
          </p:blipFill>
          <p:spPr bwMode="auto">
            <a:xfrm>
              <a:off x="1475656" y="1052736"/>
              <a:ext cx="6120680" cy="1522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904299">
              <a:off x="693400" y="2783407"/>
              <a:ext cx="5433886" cy="2274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252" y="5503118"/>
              <a:ext cx="28194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7696" y="2236465"/>
              <a:ext cx="4710903" cy="234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7744" y="2492896"/>
              <a:ext cx="3282299"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904299">
              <a:off x="693399" y="2753385"/>
              <a:ext cx="5433886" cy="22746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251" y="5473096"/>
              <a:ext cx="28194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7695" y="2206443"/>
              <a:ext cx="4710903" cy="23446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139527">
              <a:off x="-226893" y="1849584"/>
              <a:ext cx="2016125" cy="2506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7743" y="2462874"/>
              <a:ext cx="3282299" cy="4392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3289" y="4060975"/>
              <a:ext cx="2524123" cy="14382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7 Rectángulo"/>
          <p:cNvSpPr/>
          <p:nvPr/>
        </p:nvSpPr>
        <p:spPr>
          <a:xfrm>
            <a:off x="1187624" y="1973437"/>
            <a:ext cx="7189548" cy="584775"/>
          </a:xfrm>
          <a:prstGeom prst="rect">
            <a:avLst/>
          </a:prstGeom>
        </p:spPr>
        <p:txBody>
          <a:bodyPr wrap="square">
            <a:spAutoFit/>
          </a:bodyPr>
          <a:lstStyle/>
          <a:p>
            <a:pPr lvl="0"/>
            <a:r>
              <a:rPr lang="es-ES" sz="3200" b="1" dirty="0">
                <a:solidFill>
                  <a:srgbClr val="FF0000"/>
                </a:solidFill>
              </a:rPr>
              <a:t>¡</a:t>
            </a:r>
            <a:r>
              <a:rPr lang="es-ES" sz="3200" b="1" u="sng" dirty="0">
                <a:solidFill>
                  <a:srgbClr val="FF0000"/>
                </a:solidFill>
              </a:rPr>
              <a:t>Sin recurrir a </a:t>
            </a:r>
            <a:r>
              <a:rPr lang="es-ES" sz="3200" b="1" u="sng" dirty="0" smtClean="0">
                <a:solidFill>
                  <a:srgbClr val="FF0000"/>
                </a:solidFill>
              </a:rPr>
              <a:t>los tribunales de justicia</a:t>
            </a:r>
            <a:r>
              <a:rPr lang="es-ES" sz="3200" b="1" dirty="0" smtClean="0">
                <a:solidFill>
                  <a:srgbClr val="FF0000"/>
                </a:solidFill>
              </a:rPr>
              <a:t>! </a:t>
            </a:r>
            <a:endParaRPr lang="es-ES_tradnl" sz="3200" b="1" dirty="0">
              <a:solidFill>
                <a:srgbClr val="FF0000"/>
              </a:solidFill>
            </a:endParaRPr>
          </a:p>
        </p:txBody>
      </p:sp>
      <p:sp>
        <p:nvSpPr>
          <p:cNvPr id="2" name="1 CuadroTexto"/>
          <p:cNvSpPr txBox="1"/>
          <p:nvPr/>
        </p:nvSpPr>
        <p:spPr>
          <a:xfrm>
            <a:off x="179512" y="1146091"/>
            <a:ext cx="8784976" cy="954107"/>
          </a:xfrm>
          <a:prstGeom prst="rect">
            <a:avLst/>
          </a:prstGeom>
          <a:solidFill>
            <a:srgbClr val="FFFFCC"/>
          </a:solidFill>
        </p:spPr>
        <p:txBody>
          <a:bodyPr wrap="square" rtlCol="0">
            <a:spAutoFit/>
          </a:bodyPr>
          <a:lstStyle/>
          <a:p>
            <a:r>
              <a:rPr lang="es-ES" b="1" dirty="0"/>
              <a:t>Cabe esperar que se inicie el nuevo Expediente BIC </a:t>
            </a:r>
            <a:r>
              <a:rPr lang="es-ES" b="1" dirty="0" smtClean="0"/>
              <a:t>y </a:t>
            </a:r>
            <a:r>
              <a:rPr lang="es-ES" b="1" u="sng" dirty="0" smtClean="0"/>
              <a:t>cumpliendo </a:t>
            </a:r>
            <a:r>
              <a:rPr lang="es-ES" b="1" u="sng" dirty="0"/>
              <a:t>los trámites legales</a:t>
            </a:r>
            <a:r>
              <a:rPr lang="es-ES" b="1" dirty="0"/>
              <a:t> lo notifiquen al Ayto de Siero, etc., etc.. Parece justo “</a:t>
            </a:r>
            <a:r>
              <a:rPr lang="es-ES" b="1" i="1" dirty="0"/>
              <a:t>que bajen de la nube</a:t>
            </a:r>
            <a:r>
              <a:rPr lang="es-ES" b="1" dirty="0"/>
              <a:t>” el “</a:t>
            </a:r>
            <a:r>
              <a:rPr lang="es-ES" i="1" dirty="0"/>
              <a:t>mini recorrido por Noreña</a:t>
            </a:r>
            <a:r>
              <a:rPr lang="es-ES" b="1" dirty="0"/>
              <a:t>”.  ¿</a:t>
            </a:r>
            <a:r>
              <a:rPr lang="es-ES" b="1" u="sng" dirty="0"/>
              <a:t>U</a:t>
            </a:r>
            <a:r>
              <a:rPr lang="es-ES" sz="2000" b="1" u="sng" dirty="0"/>
              <a:t>na burla</a:t>
            </a:r>
            <a:r>
              <a:rPr lang="es-ES" sz="2000" b="1" dirty="0"/>
              <a:t>? </a:t>
            </a:r>
            <a:r>
              <a:rPr lang="es-ES" sz="1400" b="1" dirty="0" smtClean="0"/>
              <a:t>Libro </a:t>
            </a:r>
            <a:r>
              <a:rPr lang="es-ES" sz="1400" b="1" dirty="0"/>
              <a:t>Blanco </a:t>
            </a:r>
            <a:r>
              <a:rPr lang="es-ES" sz="1400" b="1" dirty="0" smtClean="0"/>
              <a:t>del Camino de Santiago del Principado de Asturias. 2016,  </a:t>
            </a:r>
            <a:r>
              <a:rPr lang="es-ES" sz="1400" b="1" dirty="0"/>
              <a:t>p</a:t>
            </a:r>
            <a:r>
              <a:rPr lang="es-ES" sz="1400" b="1" dirty="0" smtClean="0"/>
              <a:t>. 36.</a:t>
            </a:r>
            <a:endParaRPr lang="es-ES" sz="1600" b="1" dirty="0"/>
          </a:p>
        </p:txBody>
      </p:sp>
    </p:spTree>
    <p:extLst>
      <p:ext uri="{BB962C8B-B14F-4D97-AF65-F5344CB8AC3E}">
        <p14:creationId xmlns:p14="http://schemas.microsoft.com/office/powerpoint/2010/main" val="288431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 name="2 Grupo"/>
          <p:cNvGrpSpPr/>
          <p:nvPr/>
        </p:nvGrpSpPr>
        <p:grpSpPr>
          <a:xfrm>
            <a:off x="2179103" y="48234"/>
            <a:ext cx="6519069" cy="6675337"/>
            <a:chOff x="2179103" y="82394"/>
            <a:chExt cx="6519069" cy="6675337"/>
          </a:xfrm>
        </p:grpSpPr>
        <p:pic>
          <p:nvPicPr>
            <p:cNvPr id="4" name="3 Imagen"/>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79103" y="82394"/>
              <a:ext cx="5006503" cy="6675337"/>
            </a:xfrm>
            <a:prstGeom prst="rect">
              <a:avLst/>
            </a:prstGeom>
          </p:spPr>
        </p:pic>
        <p:sp>
          <p:nvSpPr>
            <p:cNvPr id="2" name="1 CuadroTexto"/>
            <p:cNvSpPr txBox="1"/>
            <p:nvPr/>
          </p:nvSpPr>
          <p:spPr>
            <a:xfrm>
              <a:off x="7375566" y="4138248"/>
              <a:ext cx="1322606" cy="2585323"/>
            </a:xfrm>
            <a:prstGeom prst="rect">
              <a:avLst/>
            </a:prstGeom>
            <a:noFill/>
          </p:spPr>
          <p:txBody>
            <a:bodyPr wrap="none" rtlCol="0">
              <a:spAutoFit/>
            </a:bodyPr>
            <a:lstStyle/>
            <a:p>
              <a:r>
                <a:rPr lang="es-ES_tradnl" dirty="0" smtClean="0">
                  <a:solidFill>
                    <a:schemeClr val="bg1"/>
                  </a:solidFill>
                </a:rPr>
                <a:t>ALFONSO </a:t>
              </a:r>
              <a:r>
                <a:rPr lang="es-ES_tradnl" dirty="0">
                  <a:solidFill>
                    <a:schemeClr val="bg1"/>
                  </a:solidFill>
                </a:rPr>
                <a:t>II</a:t>
              </a:r>
              <a:br>
                <a:rPr lang="es-ES_tradnl" dirty="0">
                  <a:solidFill>
                    <a:schemeClr val="bg1"/>
                  </a:solidFill>
                </a:rPr>
              </a:br>
              <a:r>
                <a:rPr lang="es-ES_tradnl" dirty="0" smtClean="0">
                  <a:solidFill>
                    <a:schemeClr val="bg1"/>
                  </a:solidFill>
                </a:rPr>
                <a:t>REY</a:t>
              </a:r>
              <a:r>
                <a:rPr lang="es-ES_tradnl" dirty="0">
                  <a:solidFill>
                    <a:schemeClr val="bg1"/>
                  </a:solidFill>
                </a:rPr>
                <a:t/>
              </a:r>
              <a:br>
                <a:rPr lang="es-ES_tradnl" dirty="0">
                  <a:solidFill>
                    <a:schemeClr val="bg1"/>
                  </a:solidFill>
                </a:rPr>
              </a:br>
              <a:r>
                <a:rPr lang="es-ES_tradnl" dirty="0">
                  <a:solidFill>
                    <a:schemeClr val="bg1"/>
                  </a:solidFill>
                </a:rPr>
                <a:t>DE</a:t>
              </a:r>
              <a:br>
                <a:rPr lang="es-ES_tradnl" dirty="0">
                  <a:solidFill>
                    <a:schemeClr val="bg1"/>
                  </a:solidFill>
                </a:rPr>
              </a:br>
              <a:r>
                <a:rPr lang="es-ES_tradnl" dirty="0">
                  <a:solidFill>
                    <a:schemeClr val="bg1"/>
                  </a:solidFill>
                </a:rPr>
                <a:t>ASTURIAS</a:t>
              </a:r>
              <a:br>
                <a:rPr lang="es-ES_tradnl" dirty="0">
                  <a:solidFill>
                    <a:schemeClr val="bg1"/>
                  </a:solidFill>
                </a:rPr>
              </a:br>
              <a:endParaRPr lang="es-ES_tradnl" dirty="0">
                <a:solidFill>
                  <a:schemeClr val="bg1"/>
                </a:solidFill>
              </a:endParaRPr>
            </a:p>
            <a:p>
              <a:r>
                <a:rPr lang="es-ES_tradnl" dirty="0">
                  <a:solidFill>
                    <a:schemeClr val="bg1"/>
                  </a:solidFill>
                </a:rPr>
                <a:t>791-842</a:t>
              </a:r>
            </a:p>
            <a:p>
              <a:endParaRPr lang="es-ES" dirty="0" smtClean="0">
                <a:solidFill>
                  <a:schemeClr val="bg1"/>
                </a:solidFill>
              </a:endParaRPr>
            </a:p>
            <a:p>
              <a:r>
                <a:rPr lang="es-ES" i="1" dirty="0" err="1" smtClean="0">
                  <a:solidFill>
                    <a:schemeClr val="bg1"/>
                  </a:solidFill>
                </a:rPr>
                <a:t>Victor</a:t>
              </a:r>
              <a:r>
                <a:rPr lang="es-ES" i="1" dirty="0" smtClean="0">
                  <a:solidFill>
                    <a:schemeClr val="bg1"/>
                  </a:solidFill>
                </a:rPr>
                <a:t> Hevia</a:t>
              </a:r>
            </a:p>
            <a:p>
              <a:pPr algn="r"/>
              <a:r>
                <a:rPr lang="es-ES" dirty="0" smtClean="0">
                  <a:solidFill>
                    <a:schemeClr val="bg1"/>
                  </a:solidFill>
                </a:rPr>
                <a:t>1942</a:t>
              </a:r>
              <a:endParaRPr lang="es-ES_tradnl" dirty="0">
                <a:solidFill>
                  <a:schemeClr val="bg1"/>
                </a:solidFill>
              </a:endParaRPr>
            </a:p>
          </p:txBody>
        </p:sp>
      </p:grpSp>
    </p:spTree>
    <p:extLst>
      <p:ext uri="{BB962C8B-B14F-4D97-AF65-F5344CB8AC3E}">
        <p14:creationId xmlns:p14="http://schemas.microsoft.com/office/powerpoint/2010/main" val="2010024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437112"/>
            <a:ext cx="8594903" cy="2088232"/>
          </a:xfrm>
        </p:spPr>
        <p:txBody>
          <a:bodyPr>
            <a:normAutofit/>
          </a:bodyPr>
          <a:lstStyle/>
          <a:p>
            <a:r>
              <a:rPr lang="es-ES_tradnl" b="1" dirty="0">
                <a:solidFill>
                  <a:schemeClr val="bg1"/>
                </a:solidFill>
              </a:rPr>
              <a:t>La historia y la leyenda</a:t>
            </a:r>
            <a:r>
              <a:rPr lang="es-ES_tradnl" dirty="0">
                <a:solidFill>
                  <a:schemeClr val="bg1"/>
                </a:solidFill>
              </a:rPr>
              <a:t> se dan la mano en el origen de las dos peregrinaciones medievales más importantes de la península en la figura del monarca asturiano Alfonso II el Casto (791- 842). </a:t>
            </a:r>
          </a:p>
        </p:txBody>
      </p:sp>
      <p:grpSp>
        <p:nvGrpSpPr>
          <p:cNvPr id="4" name="3 Grupo"/>
          <p:cNvGrpSpPr/>
          <p:nvPr/>
        </p:nvGrpSpPr>
        <p:grpSpPr>
          <a:xfrm>
            <a:off x="467544" y="408274"/>
            <a:ext cx="4392488" cy="3956829"/>
            <a:chOff x="2179103" y="82394"/>
            <a:chExt cx="7370722" cy="6675337"/>
          </a:xfrm>
        </p:grpSpPr>
        <p:pic>
          <p:nvPicPr>
            <p:cNvPr id="5" name="4 Imagen"/>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79103" y="82394"/>
              <a:ext cx="5006503" cy="6675337"/>
            </a:xfrm>
            <a:prstGeom prst="rect">
              <a:avLst/>
            </a:prstGeom>
          </p:spPr>
        </p:pic>
        <p:sp>
          <p:nvSpPr>
            <p:cNvPr id="6" name="5 CuadroTexto"/>
            <p:cNvSpPr txBox="1"/>
            <p:nvPr/>
          </p:nvSpPr>
          <p:spPr>
            <a:xfrm>
              <a:off x="7185606" y="3387861"/>
              <a:ext cx="2364219" cy="3369870"/>
            </a:xfrm>
            <a:prstGeom prst="rect">
              <a:avLst/>
            </a:prstGeom>
            <a:noFill/>
          </p:spPr>
          <p:txBody>
            <a:bodyPr wrap="square" rtlCol="0">
              <a:spAutoFit/>
            </a:bodyPr>
            <a:lstStyle/>
            <a:p>
              <a:r>
                <a:rPr lang="es-ES_tradnl" sz="1400" dirty="0" smtClean="0">
                  <a:solidFill>
                    <a:schemeClr val="bg1"/>
                  </a:solidFill>
                </a:rPr>
                <a:t>ALFONSO </a:t>
              </a:r>
              <a:r>
                <a:rPr lang="es-ES_tradnl" sz="1400" dirty="0">
                  <a:solidFill>
                    <a:schemeClr val="bg1"/>
                  </a:solidFill>
                </a:rPr>
                <a:t>II</a:t>
              </a:r>
              <a:br>
                <a:rPr lang="es-ES_tradnl" sz="1400" dirty="0">
                  <a:solidFill>
                    <a:schemeClr val="bg1"/>
                  </a:solidFill>
                </a:rPr>
              </a:br>
              <a:r>
                <a:rPr lang="es-ES_tradnl" sz="1400" dirty="0" smtClean="0">
                  <a:solidFill>
                    <a:schemeClr val="bg1"/>
                  </a:solidFill>
                </a:rPr>
                <a:t>REY</a:t>
              </a:r>
              <a:r>
                <a:rPr lang="es-ES_tradnl" sz="1400" dirty="0">
                  <a:solidFill>
                    <a:schemeClr val="bg1"/>
                  </a:solidFill>
                </a:rPr>
                <a:t/>
              </a:r>
              <a:br>
                <a:rPr lang="es-ES_tradnl" sz="1400" dirty="0">
                  <a:solidFill>
                    <a:schemeClr val="bg1"/>
                  </a:solidFill>
                </a:rPr>
              </a:br>
              <a:r>
                <a:rPr lang="es-ES_tradnl" sz="1400" dirty="0">
                  <a:solidFill>
                    <a:schemeClr val="bg1"/>
                  </a:solidFill>
                </a:rPr>
                <a:t>DE</a:t>
              </a:r>
              <a:br>
                <a:rPr lang="es-ES_tradnl" sz="1400" dirty="0">
                  <a:solidFill>
                    <a:schemeClr val="bg1"/>
                  </a:solidFill>
                </a:rPr>
              </a:br>
              <a:r>
                <a:rPr lang="es-ES_tradnl" sz="1400" dirty="0">
                  <a:solidFill>
                    <a:schemeClr val="bg1"/>
                  </a:solidFill>
                </a:rPr>
                <a:t>ASTURIAS</a:t>
              </a:r>
              <a:br>
                <a:rPr lang="es-ES_tradnl" sz="1400" dirty="0">
                  <a:solidFill>
                    <a:schemeClr val="bg1"/>
                  </a:solidFill>
                </a:rPr>
              </a:br>
              <a:r>
                <a:rPr lang="es-ES_tradnl" sz="1400" dirty="0" smtClean="0">
                  <a:solidFill>
                    <a:schemeClr val="bg1"/>
                  </a:solidFill>
                </a:rPr>
                <a:t>-842</a:t>
              </a:r>
              <a:endParaRPr lang="es-ES_tradnl" sz="1400" dirty="0">
                <a:solidFill>
                  <a:schemeClr val="bg1"/>
                </a:solidFill>
              </a:endParaRPr>
            </a:p>
            <a:p>
              <a:endParaRPr lang="es-ES" sz="1400" dirty="0" smtClean="0">
                <a:solidFill>
                  <a:schemeClr val="bg1"/>
                </a:solidFill>
              </a:endParaRPr>
            </a:p>
            <a:p>
              <a:r>
                <a:rPr lang="es-ES" sz="1400" i="1" dirty="0" err="1" smtClean="0">
                  <a:solidFill>
                    <a:schemeClr val="bg1"/>
                  </a:solidFill>
                </a:rPr>
                <a:t>Victor</a:t>
              </a:r>
              <a:r>
                <a:rPr lang="es-ES" sz="1400" i="1" dirty="0" smtClean="0">
                  <a:solidFill>
                    <a:schemeClr val="bg1"/>
                  </a:solidFill>
                </a:rPr>
                <a:t> Hevia</a:t>
              </a:r>
            </a:p>
            <a:p>
              <a:pPr algn="r"/>
              <a:r>
                <a:rPr lang="es-ES" sz="1400" dirty="0" smtClean="0">
                  <a:solidFill>
                    <a:schemeClr val="bg1"/>
                  </a:solidFill>
                </a:rPr>
                <a:t>1942</a:t>
              </a:r>
              <a:endParaRPr lang="es-ES_tradnl" sz="1400" dirty="0">
                <a:solidFill>
                  <a:schemeClr val="bg1"/>
                </a:solidFill>
              </a:endParaRPr>
            </a:p>
          </p:txBody>
        </p:sp>
      </p:grpSp>
    </p:spTree>
    <p:extLst>
      <p:ext uri="{BB962C8B-B14F-4D97-AF65-F5344CB8AC3E}">
        <p14:creationId xmlns:p14="http://schemas.microsoft.com/office/powerpoint/2010/main" val="38348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204865"/>
            <a:ext cx="8229600" cy="4032448"/>
          </a:xfrm>
        </p:spPr>
        <p:txBody>
          <a:bodyPr/>
          <a:lstStyle/>
          <a:p>
            <a:r>
              <a:rPr lang="es-ES_tradnl" dirty="0">
                <a:solidFill>
                  <a:schemeClr val="bg1"/>
                </a:solidFill>
              </a:rPr>
              <a:t>En efecto, a </a:t>
            </a:r>
            <a:r>
              <a:rPr lang="es-ES_tradnl" b="1" i="1" dirty="0">
                <a:solidFill>
                  <a:schemeClr val="bg1"/>
                </a:solidFill>
              </a:rPr>
              <a:t>Alfonso II</a:t>
            </a:r>
            <a:r>
              <a:rPr lang="es-ES_tradnl" dirty="0">
                <a:solidFill>
                  <a:schemeClr val="bg1"/>
                </a:solidFill>
              </a:rPr>
              <a:t> se debe la construcción del templo de El Salvador de </a:t>
            </a:r>
            <a:r>
              <a:rPr lang="es-ES_tradnl" dirty="0" smtClean="0">
                <a:solidFill>
                  <a:schemeClr val="bg1"/>
                </a:solidFill>
              </a:rPr>
              <a:t>Oviedo  </a:t>
            </a:r>
            <a:r>
              <a:rPr lang="es-ES_tradnl" dirty="0">
                <a:solidFill>
                  <a:schemeClr val="bg1"/>
                </a:solidFill>
              </a:rPr>
              <a:t>tras la destrucción de la primera iglesia edificada por su padre el Rey </a:t>
            </a:r>
            <a:r>
              <a:rPr lang="es-ES_tradnl" b="1" dirty="0" err="1">
                <a:solidFill>
                  <a:schemeClr val="bg1"/>
                </a:solidFill>
              </a:rPr>
              <a:t>Fruela</a:t>
            </a:r>
            <a:r>
              <a:rPr lang="es-ES_tradnl" b="1" dirty="0">
                <a:solidFill>
                  <a:schemeClr val="bg1"/>
                </a:solidFill>
              </a:rPr>
              <a:t> I,</a:t>
            </a:r>
            <a:r>
              <a:rPr lang="es-ES_tradnl" dirty="0">
                <a:solidFill>
                  <a:schemeClr val="bg1"/>
                </a:solidFill>
              </a:rPr>
              <a:t> y la </a:t>
            </a:r>
            <a:r>
              <a:rPr lang="es-ES_tradnl" b="1" i="1" dirty="0">
                <a:solidFill>
                  <a:schemeClr val="bg1"/>
                </a:solidFill>
              </a:rPr>
              <a:t>Capilla de San Miguel</a:t>
            </a:r>
            <a:r>
              <a:rPr lang="es-ES_tradnl" dirty="0">
                <a:solidFill>
                  <a:schemeClr val="bg1"/>
                </a:solidFill>
              </a:rPr>
              <a:t> aneja al mismo, donde depositó el </a:t>
            </a:r>
            <a:r>
              <a:rPr lang="es-ES_tradnl" b="1" dirty="0">
                <a:solidFill>
                  <a:schemeClr val="bg1"/>
                </a:solidFill>
              </a:rPr>
              <a:t>Arca Santa</a:t>
            </a:r>
            <a:r>
              <a:rPr lang="es-ES_tradnl" dirty="0">
                <a:solidFill>
                  <a:schemeClr val="bg1"/>
                </a:solidFill>
              </a:rPr>
              <a:t> traída al Monsacro desde Toledo, por los visigodos acogidos a su reino tras la invasión musulmana. </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19" y="72008"/>
            <a:ext cx="2747797" cy="2060848"/>
          </a:xfrm>
          <a:prstGeom prst="rect">
            <a:avLst/>
          </a:prstGeom>
        </p:spPr>
      </p:pic>
      <p:sp>
        <p:nvSpPr>
          <p:cNvPr id="5" name="4 CuadroTexto"/>
          <p:cNvSpPr txBox="1"/>
          <p:nvPr/>
        </p:nvSpPr>
        <p:spPr>
          <a:xfrm>
            <a:off x="3563888" y="1196752"/>
            <a:ext cx="5184576" cy="830997"/>
          </a:xfrm>
          <a:prstGeom prst="rect">
            <a:avLst/>
          </a:prstGeom>
          <a:noFill/>
        </p:spPr>
        <p:txBody>
          <a:bodyPr wrap="square" rtlCol="0">
            <a:spAutoFit/>
          </a:bodyPr>
          <a:lstStyle/>
          <a:p>
            <a:r>
              <a:rPr lang="es-ES" sz="1600" dirty="0">
                <a:solidFill>
                  <a:schemeClr val="bg1"/>
                </a:solidFill>
              </a:rPr>
              <a:t>Edificios prerrománicos </a:t>
            </a:r>
            <a:r>
              <a:rPr lang="es-ES" sz="1600" dirty="0" smtClean="0">
                <a:solidFill>
                  <a:schemeClr val="bg1"/>
                </a:solidFill>
              </a:rPr>
              <a:t>situados </a:t>
            </a:r>
            <a:r>
              <a:rPr lang="es-ES" sz="1600" dirty="0">
                <a:solidFill>
                  <a:schemeClr val="bg1"/>
                </a:solidFill>
              </a:rPr>
              <a:t>al sur de San </a:t>
            </a:r>
            <a:r>
              <a:rPr lang="es-ES" sz="1600" dirty="0" smtClean="0">
                <a:solidFill>
                  <a:schemeClr val="bg1"/>
                </a:solidFill>
              </a:rPr>
              <a:t>Salvador con </a:t>
            </a:r>
            <a:r>
              <a:rPr lang="es-ES" sz="1600" dirty="0">
                <a:solidFill>
                  <a:schemeClr val="bg1"/>
                </a:solidFill>
              </a:rPr>
              <a:t>la caja de la escalera de acceso a la Cámara Santa, del siglo </a:t>
            </a:r>
            <a:r>
              <a:rPr lang="es-ES" sz="1600" dirty="0" smtClean="0">
                <a:solidFill>
                  <a:schemeClr val="bg1"/>
                </a:solidFill>
              </a:rPr>
              <a:t>XVIII</a:t>
            </a:r>
            <a:endParaRPr lang="es-ES_tradnl" sz="1600" dirty="0">
              <a:solidFill>
                <a:schemeClr val="bg1"/>
              </a:solidFill>
            </a:endParaRPr>
          </a:p>
        </p:txBody>
      </p:sp>
    </p:spTree>
    <p:extLst>
      <p:ext uri="{BB962C8B-B14F-4D97-AF65-F5344CB8AC3E}">
        <p14:creationId xmlns:p14="http://schemas.microsoft.com/office/powerpoint/2010/main" val="2325530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3016"/>
            <a:ext cx="8229600" cy="3124944"/>
          </a:xfrm>
        </p:spPr>
        <p:txBody>
          <a:bodyPr/>
          <a:lstStyle/>
          <a:p>
            <a:r>
              <a:rPr lang="es-ES_tradnl" b="1" dirty="0">
                <a:solidFill>
                  <a:schemeClr val="bg1"/>
                </a:solidFill>
              </a:rPr>
              <a:t>El Arca </a:t>
            </a:r>
            <a:r>
              <a:rPr lang="es-ES_tradnl" b="1" dirty="0" smtClean="0">
                <a:solidFill>
                  <a:schemeClr val="bg1"/>
                </a:solidFill>
              </a:rPr>
              <a:t>Santa</a:t>
            </a:r>
            <a:r>
              <a:rPr lang="es-ES_tradnl" dirty="0">
                <a:solidFill>
                  <a:schemeClr val="bg1"/>
                </a:solidFill>
              </a:rPr>
              <a:t> </a:t>
            </a:r>
            <a:r>
              <a:rPr lang="es-ES_tradnl" dirty="0" smtClean="0">
                <a:solidFill>
                  <a:schemeClr val="bg1"/>
                </a:solidFill>
              </a:rPr>
              <a:t>contenía </a:t>
            </a:r>
            <a:r>
              <a:rPr lang="es-ES_tradnl" u="sng" dirty="0">
                <a:solidFill>
                  <a:schemeClr val="bg1"/>
                </a:solidFill>
              </a:rPr>
              <a:t>multitud de reliquias</a:t>
            </a:r>
            <a:r>
              <a:rPr lang="es-ES_tradnl" dirty="0">
                <a:solidFill>
                  <a:schemeClr val="bg1"/>
                </a:solidFill>
              </a:rPr>
              <a:t>, como quedó de manifiesto cuando fue abierta en </a:t>
            </a:r>
            <a:r>
              <a:rPr lang="es-ES_tradnl" b="1" dirty="0">
                <a:solidFill>
                  <a:schemeClr val="bg1"/>
                </a:solidFill>
              </a:rPr>
              <a:t>1075 </a:t>
            </a:r>
            <a:r>
              <a:rPr lang="es-ES_tradnl" dirty="0">
                <a:solidFill>
                  <a:schemeClr val="bg1"/>
                </a:solidFill>
              </a:rPr>
              <a:t>ante </a:t>
            </a:r>
            <a:r>
              <a:rPr lang="es-ES_tradnl" b="1" dirty="0">
                <a:solidFill>
                  <a:schemeClr val="bg1"/>
                </a:solidFill>
              </a:rPr>
              <a:t>el emperador leonés Alfonso VI</a:t>
            </a:r>
            <a:r>
              <a:rPr lang="es-ES_tradnl" dirty="0">
                <a:solidFill>
                  <a:schemeClr val="bg1"/>
                </a:solidFill>
              </a:rPr>
              <a:t>, su hermana Dª Urraca, en presencia de varios obispos y magnates de su corte, entre los que figura Rodrigo </a:t>
            </a:r>
            <a:r>
              <a:rPr lang="es-ES_tradnl" dirty="0" smtClean="0">
                <a:solidFill>
                  <a:schemeClr val="bg1"/>
                </a:solidFill>
              </a:rPr>
              <a:t>Díaz- </a:t>
            </a:r>
            <a:r>
              <a:rPr lang="es-ES_tradnl" i="1" dirty="0" smtClean="0">
                <a:solidFill>
                  <a:schemeClr val="bg1"/>
                </a:solidFill>
              </a:rPr>
              <a:t>El Cid Campeador</a:t>
            </a:r>
            <a:r>
              <a:rPr lang="es-ES_tradnl" dirty="0" smtClean="0">
                <a:solidFill>
                  <a:schemeClr val="bg1"/>
                </a:solidFill>
              </a:rPr>
              <a:t>.</a:t>
            </a:r>
            <a:endParaRPr lang="es-ES_tradnl" dirty="0">
              <a:solidFill>
                <a:schemeClr val="bg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15" y="188640"/>
            <a:ext cx="4747065" cy="3168351"/>
          </a:xfrm>
          <a:prstGeom prst="rect">
            <a:avLst/>
          </a:prstGeom>
        </p:spPr>
      </p:pic>
      <p:sp>
        <p:nvSpPr>
          <p:cNvPr id="6" name="5 Rectángulo"/>
          <p:cNvSpPr/>
          <p:nvPr/>
        </p:nvSpPr>
        <p:spPr>
          <a:xfrm>
            <a:off x="4891080" y="2073622"/>
            <a:ext cx="3785376" cy="923330"/>
          </a:xfrm>
          <a:prstGeom prst="rect">
            <a:avLst/>
          </a:prstGeom>
        </p:spPr>
        <p:txBody>
          <a:bodyPr wrap="square">
            <a:spAutoFit/>
          </a:bodyPr>
          <a:lstStyle/>
          <a:p>
            <a:r>
              <a:rPr lang="es-ES" dirty="0">
                <a:solidFill>
                  <a:schemeClr val="bg1"/>
                </a:solidFill>
              </a:rPr>
              <a:t>Arca Santa </a:t>
            </a:r>
            <a:r>
              <a:rPr lang="es-ES" dirty="0" smtClean="0">
                <a:solidFill>
                  <a:schemeClr val="bg1"/>
                </a:solidFill>
              </a:rPr>
              <a:t>, recubierta de plata en 1096</a:t>
            </a:r>
            <a:r>
              <a:rPr lang="es-ES" dirty="0">
                <a:solidFill>
                  <a:schemeClr val="bg1"/>
                </a:solidFill>
              </a:rPr>
              <a:t>. Guardaba las principales reliquias de la Catedral de </a:t>
            </a:r>
            <a:r>
              <a:rPr lang="es-ES" dirty="0" smtClean="0">
                <a:solidFill>
                  <a:schemeClr val="bg1"/>
                </a:solidFill>
              </a:rPr>
              <a:t>Oviedo.</a:t>
            </a:r>
            <a:endParaRPr lang="es-ES_tradnl" dirty="0">
              <a:solidFill>
                <a:schemeClr val="bg1"/>
              </a:solidFill>
            </a:endParaRPr>
          </a:p>
        </p:txBody>
      </p:sp>
    </p:spTree>
    <p:extLst>
      <p:ext uri="{BB962C8B-B14F-4D97-AF65-F5344CB8AC3E}">
        <p14:creationId xmlns:p14="http://schemas.microsoft.com/office/powerpoint/2010/main" val="680093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937" name="4 Imagen"/>
          <p:cNvPicPr>
            <a:picLocks noChangeAspect="1"/>
          </p:cNvPicPr>
          <p:nvPr/>
        </p:nvPicPr>
        <p:blipFill>
          <a:blip r:embed="rId2"/>
          <a:srcRect/>
          <a:stretch>
            <a:fillRect/>
          </a:stretch>
        </p:blipFill>
        <p:spPr bwMode="auto">
          <a:xfrm>
            <a:off x="113165" y="279353"/>
            <a:ext cx="8949267" cy="4495067"/>
          </a:xfrm>
          <a:prstGeom prst="rect">
            <a:avLst/>
          </a:prstGeom>
          <a:noFill/>
          <a:ln w="9525">
            <a:noFill/>
            <a:miter lim="800000"/>
            <a:headEnd/>
            <a:tailEnd/>
          </a:ln>
        </p:spPr>
      </p:pic>
      <p:cxnSp>
        <p:nvCxnSpPr>
          <p:cNvPr id="8" name="7 Conector recto de flecha"/>
          <p:cNvCxnSpPr/>
          <p:nvPr/>
        </p:nvCxnSpPr>
        <p:spPr>
          <a:xfrm>
            <a:off x="3611034" y="3877408"/>
            <a:ext cx="385233"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35496" y="-99392"/>
            <a:ext cx="7808484" cy="46166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es-ES" sz="2400" b="1" dirty="0" smtClean="0">
                <a:solidFill>
                  <a:schemeClr val="bg1"/>
                </a:solidFill>
              </a:rPr>
              <a:t>Acta </a:t>
            </a:r>
            <a:r>
              <a:rPr lang="es-ES" sz="2400" b="1" dirty="0">
                <a:solidFill>
                  <a:schemeClr val="bg1"/>
                </a:solidFill>
              </a:rPr>
              <a:t>de la apertura del Arca Santa- Año </a:t>
            </a:r>
            <a:r>
              <a:rPr lang="es-ES" sz="2400" b="1" dirty="0" smtClean="0">
                <a:solidFill>
                  <a:schemeClr val="bg1"/>
                </a:solidFill>
              </a:rPr>
              <a:t>1075 </a:t>
            </a:r>
            <a:r>
              <a:rPr lang="es-ES" sz="1400" dirty="0">
                <a:solidFill>
                  <a:schemeClr val="bg1"/>
                </a:solidFill>
              </a:rPr>
              <a:t>Copia en pergamino .</a:t>
            </a:r>
            <a:r>
              <a:rPr lang="es-ES" sz="1400" dirty="0" smtClean="0">
                <a:solidFill>
                  <a:schemeClr val="bg1"/>
                </a:solidFill>
              </a:rPr>
              <a:t> ACO</a:t>
            </a:r>
            <a:endParaRPr lang="es-ES" sz="1400" b="1" dirty="0">
              <a:solidFill>
                <a:schemeClr val="bg1"/>
              </a:solidFill>
            </a:endParaRPr>
          </a:p>
        </p:txBody>
      </p:sp>
      <p:sp>
        <p:nvSpPr>
          <p:cNvPr id="3" name="2 CuadroTexto"/>
          <p:cNvSpPr txBox="1"/>
          <p:nvPr/>
        </p:nvSpPr>
        <p:spPr>
          <a:xfrm>
            <a:off x="113165" y="4738138"/>
            <a:ext cx="8949267" cy="1261884"/>
          </a:xfrm>
          <a:prstGeom prst="rect">
            <a:avLst/>
          </a:prstGeom>
          <a:solidFill>
            <a:srgbClr val="FFFFCC"/>
          </a:solidFill>
        </p:spPr>
        <p:txBody>
          <a:bodyPr wrap="square" rtlCol="0">
            <a:spAutoFit/>
          </a:bodyPr>
          <a:lstStyle/>
          <a:p>
            <a:r>
              <a:rPr lang="es-ES" sz="1900" i="1" dirty="0" smtClean="0">
                <a:ea typeface="Calibri"/>
                <a:cs typeface="Arial"/>
              </a:rPr>
              <a:t>“Abriendo </a:t>
            </a:r>
            <a:r>
              <a:rPr lang="es-ES" sz="1900" i="1" dirty="0">
                <a:ea typeface="Calibri"/>
                <a:cs typeface="Arial"/>
              </a:rPr>
              <a:t>el </a:t>
            </a:r>
            <a:r>
              <a:rPr lang="es-ES" sz="1900" i="1" dirty="0" smtClean="0">
                <a:ea typeface="Calibri"/>
                <a:cs typeface="Arial"/>
              </a:rPr>
              <a:t>Arca </a:t>
            </a:r>
            <a:r>
              <a:rPr lang="es-ES" sz="1900" i="1" dirty="0">
                <a:ea typeface="Calibri"/>
                <a:cs typeface="Arial"/>
              </a:rPr>
              <a:t>con un ligero movimiento, transidos del mayor temor, mientras de una parte y de otra se agitaban </a:t>
            </a:r>
            <a:r>
              <a:rPr lang="es-ES" sz="1900" i="1" dirty="0" smtClean="0">
                <a:ea typeface="Calibri"/>
                <a:cs typeface="Arial"/>
              </a:rPr>
              <a:t>turíbulos </a:t>
            </a:r>
            <a:r>
              <a:rPr lang="es-ES" sz="1900" i="1" dirty="0">
                <a:ea typeface="Calibri"/>
                <a:cs typeface="Arial"/>
              </a:rPr>
              <a:t>que exhalaban aromas de incienso, quedó al descubierto lo que vehemente habían suplicado a Dios, es a </a:t>
            </a:r>
            <a:r>
              <a:rPr lang="es-ES" sz="1900" i="1" dirty="0" smtClean="0">
                <a:ea typeface="Calibri"/>
                <a:cs typeface="Arial"/>
              </a:rPr>
              <a:t>saber, un </a:t>
            </a:r>
            <a:r>
              <a:rPr lang="es-ES" sz="1900" i="1" dirty="0">
                <a:ea typeface="Calibri"/>
                <a:cs typeface="Arial"/>
              </a:rPr>
              <a:t>increíble tesoro de reliquias: </a:t>
            </a:r>
            <a:endParaRPr lang="es-ES" sz="1900" i="1" dirty="0" smtClean="0">
              <a:ea typeface="Calibri"/>
              <a:cs typeface="Arial"/>
            </a:endParaRPr>
          </a:p>
        </p:txBody>
      </p:sp>
      <p:pic>
        <p:nvPicPr>
          <p:cNvPr id="9" name="4 Imagen"/>
          <p:cNvPicPr>
            <a:picLocks noChangeAspect="1"/>
          </p:cNvPicPr>
          <p:nvPr/>
        </p:nvPicPr>
        <p:blipFill rotWithShape="1">
          <a:blip r:embed="rId2"/>
          <a:srcRect l="44428" t="71363" r="45575" b="17681"/>
          <a:stretch/>
        </p:blipFill>
        <p:spPr bwMode="auto">
          <a:xfrm>
            <a:off x="4070313" y="2068841"/>
            <a:ext cx="4821805" cy="2654079"/>
          </a:xfrm>
          <a:prstGeom prst="rect">
            <a:avLst/>
          </a:prstGeom>
          <a:noFill/>
          <a:ln w="9525">
            <a:noFill/>
            <a:miter lim="800000"/>
            <a:headEnd/>
            <a:tailEnd/>
          </a:ln>
        </p:spPr>
      </p:pic>
      <p:sp>
        <p:nvSpPr>
          <p:cNvPr id="4" name="3 CuadroTexto"/>
          <p:cNvSpPr txBox="1"/>
          <p:nvPr/>
        </p:nvSpPr>
        <p:spPr>
          <a:xfrm>
            <a:off x="113165" y="5930437"/>
            <a:ext cx="8949267" cy="923330"/>
          </a:xfrm>
          <a:prstGeom prst="rect">
            <a:avLst/>
          </a:prstGeom>
          <a:solidFill>
            <a:schemeClr val="bg2"/>
          </a:solidFill>
        </p:spPr>
        <p:txBody>
          <a:bodyPr wrap="square" rtlCol="0">
            <a:spAutoFit/>
          </a:bodyPr>
          <a:lstStyle/>
          <a:p>
            <a:pPr marL="182563"/>
            <a:r>
              <a:rPr lang="es-ES" i="1" dirty="0">
                <a:ea typeface="Calibri"/>
                <a:cs typeface="Arial"/>
              </a:rPr>
              <a:t>La sábana santa, espinas de la corona, del Leño de la Cruz del Señor, de su Sangre, del Pan de la Cena, del Sepulcro del Señor, de la tierra santa en que posó los pies el Señor, del vestido de Santa María, del vestido o túnica del Señor echada en suertes, </a:t>
            </a:r>
            <a:r>
              <a:rPr lang="es-ES" i="1" dirty="0" smtClean="0">
                <a:ea typeface="Calibri"/>
                <a:cs typeface="Arial"/>
              </a:rPr>
              <a:t>y el SANTO SUDARIO</a:t>
            </a:r>
            <a:r>
              <a:rPr lang="es-ES" i="1" dirty="0">
                <a:ea typeface="Calibri"/>
                <a:cs typeface="Arial"/>
              </a:rPr>
              <a:t>.</a:t>
            </a:r>
            <a:r>
              <a:rPr lang="es-ES" i="1" dirty="0" smtClean="0">
                <a:ea typeface="Calibri"/>
                <a:cs typeface="Arial"/>
              </a:rPr>
              <a:t>”</a:t>
            </a:r>
            <a:endParaRPr lang="es-ES" i="1" dirty="0">
              <a:ea typeface="Calibri"/>
              <a:cs typeface="Arial"/>
            </a:endParaRPr>
          </a:p>
        </p:txBody>
      </p:sp>
    </p:spTree>
    <p:extLst>
      <p:ext uri="{BB962C8B-B14F-4D97-AF65-F5344CB8AC3E}">
        <p14:creationId xmlns:p14="http://schemas.microsoft.com/office/powerpoint/2010/main" val="148488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159577" y="2928403"/>
            <a:ext cx="4613698" cy="1155022"/>
          </a:xfrm>
        </p:spPr>
        <p:txBody>
          <a:bodyPr>
            <a:normAutofit fontScale="90000"/>
          </a:bodyPr>
          <a:lstStyle/>
          <a:p>
            <a:pPr indent="93663" algn="l">
              <a:spcBef>
                <a:spcPts val="1200"/>
              </a:spcBef>
            </a:pPr>
            <a:r>
              <a:rPr lang="es-ES" sz="1400" dirty="0" smtClean="0"/>
              <a:t>Pese a ello </a:t>
            </a:r>
            <a:r>
              <a:rPr lang="es-ES" sz="1400" b="1" dirty="0" smtClean="0"/>
              <a:t>el Decreto </a:t>
            </a:r>
            <a:r>
              <a:rPr lang="es-ES" sz="1400" b="1" dirty="0"/>
              <a:t>63/2006</a:t>
            </a:r>
            <a:r>
              <a:rPr lang="es-ES" sz="1400" b="1" dirty="0" smtClean="0"/>
              <a:t>, 22-VI </a:t>
            </a:r>
            <a:r>
              <a:rPr lang="es-ES" sz="1400" b="1" dirty="0"/>
              <a:t>de la </a:t>
            </a:r>
            <a:r>
              <a:rPr lang="es-ES" sz="1400" b="1" dirty="0" smtClean="0"/>
              <a:t>Consejería </a:t>
            </a:r>
            <a:r>
              <a:rPr lang="es-ES" sz="1400" b="1" dirty="0"/>
              <a:t>de Cultura del Principado de </a:t>
            </a:r>
            <a:r>
              <a:rPr lang="es-ES" sz="1400" b="1" dirty="0" smtClean="0"/>
              <a:t>Asturias</a:t>
            </a:r>
            <a:r>
              <a:rPr lang="es-ES" sz="1400" dirty="0" smtClean="0"/>
              <a:t>, que fija </a:t>
            </a:r>
            <a:r>
              <a:rPr lang="es-ES" sz="1400" dirty="0"/>
              <a:t>y delimita el Conjunto Histórico del Camino de </a:t>
            </a:r>
            <a:r>
              <a:rPr lang="es-ES" sz="1400" dirty="0" smtClean="0"/>
              <a:t>Santiago, </a:t>
            </a:r>
            <a:r>
              <a:rPr lang="es-ES" sz="1400" b="1" dirty="0" smtClean="0"/>
              <a:t>no tiene en cuenta la descripción ni el fin primordial de la peregrinación</a:t>
            </a:r>
            <a:r>
              <a:rPr lang="es-ES" sz="1400" dirty="0" smtClean="0"/>
              <a:t>.</a:t>
            </a:r>
            <a:endParaRPr lang="es-ES_tradnl"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260648"/>
            <a:ext cx="3744415"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3995936" y="266863"/>
            <a:ext cx="4968552" cy="1708160"/>
          </a:xfrm>
          <a:prstGeom prst="rect">
            <a:avLst/>
          </a:prstGeom>
          <a:solidFill>
            <a:srgbClr val="FFFFCC"/>
          </a:solidFill>
        </p:spPr>
        <p:txBody>
          <a:bodyPr wrap="square">
            <a:spAutoFit/>
          </a:bodyPr>
          <a:lstStyle/>
          <a:p>
            <a:pPr>
              <a:lnSpc>
                <a:spcPct val="150000"/>
              </a:lnSpc>
            </a:pPr>
            <a:r>
              <a:rPr lang="es-ES" sz="1400" b="1" dirty="0" smtClean="0">
                <a:ea typeface="+mj-ea"/>
                <a:cs typeface="+mj-cs"/>
              </a:rPr>
              <a:t>DON JUAN URÍA</a:t>
            </a:r>
            <a:r>
              <a:rPr lang="es-ES" sz="1400" dirty="0" smtClean="0">
                <a:ea typeface="+mj-ea"/>
                <a:cs typeface="+mj-cs"/>
              </a:rPr>
              <a:t>, EN LA OBRA FUNDAMENTAL DE LAS PEREGRINACIONES, AL REFERIR LOS </a:t>
            </a:r>
            <a:r>
              <a:rPr lang="es-ES" sz="1400" b="1" dirty="0" smtClean="0">
                <a:ea typeface="+mj-ea"/>
                <a:cs typeface="+mj-cs"/>
              </a:rPr>
              <a:t>ITINERARIOS </a:t>
            </a:r>
            <a:r>
              <a:rPr lang="es-ES" sz="1400" b="1" dirty="0" smtClean="0"/>
              <a:t>QUE </a:t>
            </a:r>
            <a:r>
              <a:rPr lang="es-ES" sz="1400" b="1" dirty="0"/>
              <a:t>RECORRIAN LOS PEREGRINOS EN </a:t>
            </a:r>
            <a:r>
              <a:rPr lang="es-ES" sz="1400" b="1" dirty="0" smtClean="0"/>
              <a:t>ASTURIAS, </a:t>
            </a:r>
            <a:r>
              <a:rPr lang="es-ES" sz="1400" i="1" dirty="0">
                <a:effectLst>
                  <a:outerShdw blurRad="38100" dist="38100" dir="2700000" algn="tl">
                    <a:srgbClr val="000000">
                      <a:alpha val="43137"/>
                    </a:srgbClr>
                  </a:outerShdw>
                </a:effectLst>
              </a:rPr>
              <a:t>tras realizar un trabajo minucioso y bien </a:t>
            </a:r>
            <a:r>
              <a:rPr lang="es-ES" sz="1400" i="1" dirty="0" smtClean="0">
                <a:effectLst>
                  <a:outerShdw blurRad="38100" dist="38100" dir="2700000" algn="tl">
                    <a:srgbClr val="000000">
                      <a:alpha val="43137"/>
                    </a:srgbClr>
                  </a:outerShdw>
                </a:effectLst>
              </a:rPr>
              <a:t>documentado</a:t>
            </a:r>
            <a:r>
              <a:rPr lang="es-ES" sz="1400" i="1" baseline="30000" dirty="0" smtClean="0">
                <a:effectLst>
                  <a:outerShdw blurRad="38100" dist="38100" dir="2700000" algn="tl">
                    <a:srgbClr val="000000">
                      <a:alpha val="43137"/>
                    </a:srgbClr>
                  </a:outerShdw>
                </a:effectLst>
              </a:rPr>
              <a:t>1</a:t>
            </a:r>
            <a:r>
              <a:rPr lang="es-ES" sz="1400" i="1" dirty="0" smtClean="0">
                <a:effectLst>
                  <a:outerShdw blurRad="38100" dist="38100" dir="2700000" algn="tl">
                    <a:srgbClr val="000000">
                      <a:alpha val="43137"/>
                    </a:srgbClr>
                  </a:outerShdw>
                </a:effectLst>
              </a:rPr>
              <a:t>, </a:t>
            </a:r>
            <a:r>
              <a:rPr lang="es-ES" sz="1400" b="1" dirty="0" smtClean="0"/>
              <a:t>LOS HACE CONFLUIR “</a:t>
            </a:r>
            <a:r>
              <a:rPr lang="es-ES" sz="1400" b="1" u="sng" dirty="0" smtClean="0"/>
              <a:t>A TODOS</a:t>
            </a:r>
            <a:r>
              <a:rPr lang="es-ES" sz="1400" b="1" dirty="0" smtClean="0"/>
              <a:t>” EN OVIEDO, DONDE ESTÁN LAS SANTAS RELIQUIAS</a:t>
            </a:r>
            <a:r>
              <a:rPr lang="es-ES" sz="1400" dirty="0" smtClean="0"/>
              <a:t>, :</a:t>
            </a:r>
            <a:endParaRPr lang="es-ES_tradnl" sz="1400" dirty="0"/>
          </a:p>
        </p:txBody>
      </p:sp>
      <p:sp>
        <p:nvSpPr>
          <p:cNvPr id="6" name="5 CuadroTexto"/>
          <p:cNvSpPr txBox="1"/>
          <p:nvPr/>
        </p:nvSpPr>
        <p:spPr>
          <a:xfrm>
            <a:off x="4896543" y="2012067"/>
            <a:ext cx="3281223" cy="984885"/>
          </a:xfrm>
          <a:prstGeom prst="rect">
            <a:avLst/>
          </a:prstGeom>
          <a:solidFill>
            <a:srgbClr val="FFFFCC"/>
          </a:solidFill>
        </p:spPr>
        <p:txBody>
          <a:bodyPr wrap="square" rtlCol="0">
            <a:spAutoFit/>
          </a:bodyPr>
          <a:lstStyle/>
          <a:p>
            <a:r>
              <a:rPr lang="es-ES" sz="1400" dirty="0" smtClean="0"/>
              <a:t>1º Santander –Oviedo (</a:t>
            </a:r>
            <a:r>
              <a:rPr lang="es-ES" sz="1600" b="1" dirty="0" smtClean="0"/>
              <a:t>Ruta de la Costa</a:t>
            </a:r>
            <a:r>
              <a:rPr lang="es-ES" sz="1400" dirty="0" smtClean="0"/>
              <a:t>)</a:t>
            </a:r>
          </a:p>
          <a:p>
            <a:pPr defTabSz="628650">
              <a:tabLst>
                <a:tab pos="363538" algn="l"/>
              </a:tabLst>
            </a:pPr>
            <a:r>
              <a:rPr lang="es-ES" sz="1400" dirty="0" smtClean="0"/>
              <a:t>2º León- Oviedo</a:t>
            </a:r>
          </a:p>
          <a:p>
            <a:pPr defTabSz="628650">
              <a:tabLst>
                <a:tab pos="363538" algn="l"/>
              </a:tabLst>
            </a:pPr>
            <a:r>
              <a:rPr lang="es-ES" sz="1400" dirty="0" smtClean="0"/>
              <a:t>3º Oviedo – Mondoñedo</a:t>
            </a:r>
          </a:p>
          <a:p>
            <a:pPr defTabSz="628650">
              <a:tabLst>
                <a:tab pos="363538" algn="l"/>
              </a:tabLst>
            </a:pPr>
            <a:r>
              <a:rPr lang="es-ES" sz="1400" dirty="0" smtClean="0"/>
              <a:t>4º Oviedo-Burón (Lugo)</a:t>
            </a:r>
          </a:p>
        </p:txBody>
      </p:sp>
      <p:sp>
        <p:nvSpPr>
          <p:cNvPr id="7" name="6 Rectángulo"/>
          <p:cNvSpPr/>
          <p:nvPr/>
        </p:nvSpPr>
        <p:spPr>
          <a:xfrm>
            <a:off x="3864296" y="3911284"/>
            <a:ext cx="5279704" cy="523220"/>
          </a:xfrm>
          <a:prstGeom prst="rect">
            <a:avLst/>
          </a:prstGeom>
        </p:spPr>
        <p:txBody>
          <a:bodyPr wrap="square">
            <a:spAutoFit/>
          </a:bodyPr>
          <a:lstStyle/>
          <a:p>
            <a:pPr indent="179388"/>
            <a:r>
              <a:rPr lang="es-ES" sz="1400" u="sng" dirty="0" smtClean="0">
                <a:solidFill>
                  <a:prstClr val="black"/>
                </a:solidFill>
                <a:effectLst>
                  <a:outerShdw blurRad="38100" dist="38100" dir="2700000" algn="tl">
                    <a:srgbClr val="000000">
                      <a:alpha val="43137"/>
                    </a:srgbClr>
                  </a:outerShdw>
                </a:effectLst>
                <a:ea typeface="+mj-ea"/>
                <a:cs typeface="+mj-cs"/>
              </a:rPr>
              <a:t>El Decreto,</a:t>
            </a:r>
            <a:r>
              <a:rPr lang="es-ES" sz="1400" dirty="0" smtClean="0">
                <a:solidFill>
                  <a:prstClr val="black"/>
                </a:solidFill>
                <a:ea typeface="+mj-ea"/>
                <a:cs typeface="+mj-cs"/>
              </a:rPr>
              <a:t> s</a:t>
            </a:r>
            <a:r>
              <a:rPr lang="es-ES" sz="1400" dirty="0" smtClean="0">
                <a:solidFill>
                  <a:prstClr val="black"/>
                </a:solidFill>
              </a:rPr>
              <a:t>in </a:t>
            </a:r>
            <a:r>
              <a:rPr lang="es-ES" sz="1400" dirty="0">
                <a:solidFill>
                  <a:prstClr val="black"/>
                </a:solidFill>
              </a:rPr>
              <a:t>acreditación </a:t>
            </a:r>
            <a:r>
              <a:rPr lang="es-ES" sz="1400" dirty="0" smtClean="0">
                <a:solidFill>
                  <a:prstClr val="black"/>
                </a:solidFill>
              </a:rPr>
              <a:t>alguna</a:t>
            </a:r>
            <a:r>
              <a:rPr lang="es-ES" sz="1400" dirty="0" smtClean="0">
                <a:solidFill>
                  <a:prstClr val="black"/>
                </a:solidFill>
                <a:ea typeface="+mj-ea"/>
                <a:cs typeface="+mj-cs"/>
              </a:rPr>
              <a:t>:</a:t>
            </a:r>
          </a:p>
          <a:p>
            <a:pPr marL="285750" indent="-111125">
              <a:buFontTx/>
              <a:buChar char="-"/>
            </a:pPr>
            <a:r>
              <a:rPr lang="es-ES" sz="1400" b="1" dirty="0" smtClean="0">
                <a:solidFill>
                  <a:prstClr val="black"/>
                </a:solidFill>
                <a:ea typeface="+mj-ea"/>
                <a:cs typeface="+mj-cs"/>
              </a:rPr>
              <a:t>Señala la Ruta de la </a:t>
            </a:r>
            <a:r>
              <a:rPr lang="es-ES" sz="1400" b="1" dirty="0">
                <a:solidFill>
                  <a:prstClr val="black"/>
                </a:solidFill>
                <a:ea typeface="+mj-ea"/>
                <a:cs typeface="+mj-cs"/>
              </a:rPr>
              <a:t>Costa </a:t>
            </a:r>
            <a:r>
              <a:rPr lang="es-ES" sz="1400" b="1" dirty="0" smtClean="0">
                <a:solidFill>
                  <a:prstClr val="black"/>
                </a:solidFill>
                <a:ea typeface="+mj-ea"/>
                <a:cs typeface="+mj-cs"/>
              </a:rPr>
              <a:t>por  Gijón </a:t>
            </a:r>
          </a:p>
        </p:txBody>
      </p:sp>
      <p:grpSp>
        <p:nvGrpSpPr>
          <p:cNvPr id="5" name="4 Grupo"/>
          <p:cNvGrpSpPr/>
          <p:nvPr/>
        </p:nvGrpSpPr>
        <p:grpSpPr>
          <a:xfrm>
            <a:off x="3851920" y="5067181"/>
            <a:ext cx="5256584" cy="1746195"/>
            <a:chOff x="4438198" y="5156201"/>
            <a:chExt cx="4735173" cy="1746195"/>
          </a:xfrm>
        </p:grpSpPr>
        <p:sp>
          <p:nvSpPr>
            <p:cNvPr id="10" name="9 CuadroTexto"/>
            <p:cNvSpPr txBox="1"/>
            <p:nvPr/>
          </p:nvSpPr>
          <p:spPr>
            <a:xfrm>
              <a:off x="6000893" y="6194510"/>
              <a:ext cx="3096344" cy="707886"/>
            </a:xfrm>
            <a:prstGeom prst="rect">
              <a:avLst/>
            </a:prstGeom>
            <a:solidFill>
              <a:schemeClr val="bg1"/>
            </a:solidFill>
            <a:ln w="28575">
              <a:noFill/>
            </a:ln>
          </p:spPr>
          <p:txBody>
            <a:bodyPr wrap="square" rtlCol="0">
              <a:spAutoFit/>
            </a:bodyPr>
            <a:lstStyle/>
            <a:p>
              <a:r>
                <a:rPr lang="es-ES" sz="1000" b="1" dirty="0" smtClean="0"/>
                <a:t>2-</a:t>
              </a:r>
              <a:r>
                <a:rPr lang="es-ES" sz="1000" b="1" u="sng" dirty="0" smtClean="0"/>
                <a:t> Junta Parlamentaria del Principado de Asturias</a:t>
              </a:r>
            </a:p>
            <a:p>
              <a:r>
                <a:rPr lang="es-ES" sz="1000" dirty="0" smtClean="0"/>
                <a:t>“</a:t>
              </a:r>
              <a:r>
                <a:rPr lang="es-ES" sz="1000" b="1" i="1" dirty="0" smtClean="0"/>
                <a:t>Proposición </a:t>
              </a:r>
              <a:r>
                <a:rPr lang="es-ES" sz="1000" b="1" i="1" dirty="0"/>
                <a:t>no de ley del Grupo </a:t>
              </a:r>
              <a:r>
                <a:rPr lang="es-ES" sz="1000" b="1" i="1" dirty="0" smtClean="0"/>
                <a:t>Parlamentario  Popular promovida por </a:t>
              </a:r>
              <a:r>
                <a:rPr lang="es-ES" sz="1000" i="1" dirty="0" smtClean="0"/>
                <a:t>Sr. Grossi Fernández</a:t>
              </a:r>
              <a:r>
                <a:rPr lang="es-ES" sz="1000" dirty="0"/>
                <a:t>. </a:t>
              </a:r>
              <a:endParaRPr lang="es-ES" sz="1000" dirty="0" smtClean="0"/>
            </a:p>
            <a:p>
              <a:pPr algn="r"/>
              <a:r>
                <a:rPr lang="es-ES" sz="1000" dirty="0" smtClean="0"/>
                <a:t>Diario </a:t>
              </a:r>
              <a:r>
                <a:rPr lang="es-ES" sz="1000" dirty="0"/>
                <a:t>de Sesiones. 30 </a:t>
              </a:r>
              <a:r>
                <a:rPr lang="es-ES" sz="1000" dirty="0" smtClean="0"/>
                <a:t>XI-2006</a:t>
              </a:r>
              <a:endParaRPr lang="es-ES" sz="1000" dirty="0"/>
            </a:p>
          </p:txBody>
        </p:sp>
        <p:sp>
          <p:nvSpPr>
            <p:cNvPr id="4" name="3 Rectángulo"/>
            <p:cNvSpPr/>
            <p:nvPr/>
          </p:nvSpPr>
          <p:spPr>
            <a:xfrm>
              <a:off x="4438198" y="5156201"/>
              <a:ext cx="4735173" cy="954107"/>
            </a:xfrm>
            <a:prstGeom prst="rect">
              <a:avLst/>
            </a:prstGeom>
            <a:solidFill>
              <a:schemeClr val="bg1"/>
            </a:solidFill>
          </p:spPr>
          <p:txBody>
            <a:bodyPr wrap="square">
              <a:spAutoFit/>
            </a:bodyPr>
            <a:lstStyle/>
            <a:p>
              <a:pPr lvl="0" indent="179388">
                <a:tabLst>
                  <a:tab pos="179388" algn="l"/>
                </a:tabLst>
              </a:pPr>
              <a:r>
                <a:rPr lang="es-ES" sz="1400" dirty="0">
                  <a:solidFill>
                    <a:prstClr val="black"/>
                  </a:solidFill>
                </a:rPr>
                <a:t>Con justicia y razón, los </a:t>
              </a:r>
              <a:r>
                <a:rPr lang="es-ES" sz="1400" dirty="0" smtClean="0">
                  <a:solidFill>
                    <a:prstClr val="black"/>
                  </a:solidFill>
                </a:rPr>
                <a:t>condalinos, </a:t>
              </a:r>
              <a:r>
                <a:rPr lang="es-ES" sz="1400" dirty="0">
                  <a:solidFill>
                    <a:prstClr val="black"/>
                  </a:solidFill>
                </a:rPr>
                <a:t>orgullosos </a:t>
              </a:r>
              <a:r>
                <a:rPr lang="es-ES" sz="1400" dirty="0" smtClean="0">
                  <a:solidFill>
                    <a:prstClr val="black"/>
                  </a:solidFill>
                </a:rPr>
                <a:t>de nuestra historia logramos </a:t>
              </a:r>
              <a:r>
                <a:rPr lang="es-ES" sz="1400" dirty="0">
                  <a:solidFill>
                    <a:prstClr val="black"/>
                  </a:solidFill>
                </a:rPr>
                <a:t>ocasionar un </a:t>
              </a:r>
              <a:r>
                <a:rPr lang="es-ES" sz="1400" u="sng" dirty="0">
                  <a:solidFill>
                    <a:prstClr val="black"/>
                  </a:solidFill>
                </a:rPr>
                <a:t>debate </a:t>
              </a:r>
              <a:r>
                <a:rPr lang="es-ES" sz="1400" u="sng" dirty="0" smtClean="0">
                  <a:solidFill>
                    <a:prstClr val="black"/>
                  </a:solidFill>
                </a:rPr>
                <a:t>parlamentario</a:t>
              </a:r>
              <a:r>
                <a:rPr lang="es-ES" sz="1400" baseline="30000" dirty="0" smtClean="0">
                  <a:solidFill>
                    <a:prstClr val="black"/>
                  </a:solidFill>
                </a:rPr>
                <a:t>2</a:t>
              </a:r>
              <a:r>
                <a:rPr lang="es-ES" sz="1400" dirty="0" smtClean="0">
                  <a:solidFill>
                    <a:prstClr val="black"/>
                  </a:solidFill>
                </a:rPr>
                <a:t>, por mediación de </a:t>
              </a:r>
              <a:r>
                <a:rPr lang="es-ES" sz="1400" b="1" i="1" dirty="0" smtClean="0">
                  <a:solidFill>
                    <a:prstClr val="black"/>
                  </a:solidFill>
                </a:rPr>
                <a:t>Miguel </a:t>
              </a:r>
              <a:r>
                <a:rPr lang="es-ES" sz="1400" b="1" i="1" dirty="0">
                  <a:solidFill>
                    <a:prstClr val="black"/>
                  </a:solidFill>
                </a:rPr>
                <a:t>Á</a:t>
              </a:r>
              <a:r>
                <a:rPr lang="es-ES" sz="1400" b="1" i="1" dirty="0" smtClean="0">
                  <a:solidFill>
                    <a:prstClr val="black"/>
                  </a:solidFill>
                </a:rPr>
                <a:t>ngel Fuente Calleja,</a:t>
              </a:r>
              <a:r>
                <a:rPr lang="es-ES" sz="1400" dirty="0" smtClean="0">
                  <a:solidFill>
                    <a:prstClr val="black"/>
                  </a:solidFill>
                </a:rPr>
                <a:t> Cronista Oficial de Noreña, y el estudio de nuestro recorrido que la </a:t>
              </a:r>
              <a:r>
                <a:rPr lang="es-ES" sz="1400" dirty="0">
                  <a:solidFill>
                    <a:prstClr val="black"/>
                  </a:solidFill>
                </a:rPr>
                <a:t>Consejería de Cultura </a:t>
              </a:r>
              <a:r>
                <a:rPr lang="es-ES" sz="1400" dirty="0" smtClean="0">
                  <a:solidFill>
                    <a:prstClr val="black"/>
                  </a:solidFill>
                </a:rPr>
                <a:t>dejó sin realizar. </a:t>
              </a:r>
              <a:endParaRPr lang="es-ES_tradnl" sz="1400" dirty="0">
                <a:solidFill>
                  <a:prstClr val="black"/>
                </a:solidFill>
              </a:endParaRPr>
            </a:p>
          </p:txBody>
        </p:sp>
      </p:grpSp>
      <p:sp>
        <p:nvSpPr>
          <p:cNvPr id="8" name="7 Rectángulo"/>
          <p:cNvSpPr/>
          <p:nvPr/>
        </p:nvSpPr>
        <p:spPr>
          <a:xfrm>
            <a:off x="6660232" y="4124575"/>
            <a:ext cx="2152447" cy="307777"/>
          </a:xfrm>
          <a:prstGeom prst="rect">
            <a:avLst/>
          </a:prstGeom>
        </p:spPr>
        <p:txBody>
          <a:bodyPr wrap="square">
            <a:spAutoFit/>
          </a:bodyPr>
          <a:lstStyle/>
          <a:p>
            <a:pPr marL="174625"/>
            <a:r>
              <a:rPr lang="es-ES" sz="1400" b="1" dirty="0">
                <a:solidFill>
                  <a:prstClr val="black"/>
                </a:solidFill>
              </a:rPr>
              <a:t>(itinerario aconfesional)</a:t>
            </a:r>
            <a:r>
              <a:rPr lang="es-ES" sz="1400" dirty="0">
                <a:solidFill>
                  <a:prstClr val="black"/>
                </a:solidFill>
              </a:rPr>
              <a:t> </a:t>
            </a:r>
          </a:p>
        </p:txBody>
      </p:sp>
      <p:sp>
        <p:nvSpPr>
          <p:cNvPr id="9" name="8 Rectángulo"/>
          <p:cNvSpPr/>
          <p:nvPr/>
        </p:nvSpPr>
        <p:spPr>
          <a:xfrm>
            <a:off x="3869498" y="4330874"/>
            <a:ext cx="4572000" cy="738664"/>
          </a:xfrm>
          <a:prstGeom prst="rect">
            <a:avLst/>
          </a:prstGeom>
        </p:spPr>
        <p:txBody>
          <a:bodyPr>
            <a:spAutoFit/>
          </a:bodyPr>
          <a:lstStyle/>
          <a:p>
            <a:pPr marL="285750" indent="-111125">
              <a:buFontTx/>
              <a:buChar char="-"/>
            </a:pPr>
            <a:r>
              <a:rPr lang="es-ES" sz="1400" b="1" dirty="0">
                <a:solidFill>
                  <a:prstClr val="black"/>
                </a:solidFill>
              </a:rPr>
              <a:t>Margina a Valdedios y a Noreña</a:t>
            </a:r>
            <a:r>
              <a:rPr lang="es-ES" sz="1400" dirty="0">
                <a:solidFill>
                  <a:prstClr val="black"/>
                </a:solidFill>
              </a:rPr>
              <a:t>. </a:t>
            </a:r>
          </a:p>
          <a:p>
            <a:pPr marL="285750" indent="-111125">
              <a:buFontTx/>
              <a:buChar char="-"/>
            </a:pPr>
            <a:r>
              <a:rPr lang="es-ES" sz="1400" b="1" u="sng" dirty="0">
                <a:solidFill>
                  <a:prstClr val="black"/>
                </a:solidFill>
              </a:rPr>
              <a:t>Crea, como </a:t>
            </a:r>
            <a:r>
              <a:rPr lang="es-ES" sz="1400" b="1" i="1" u="sng" dirty="0">
                <a:solidFill>
                  <a:prstClr val="black"/>
                </a:solidFill>
              </a:rPr>
              <a:t>enlace secundario</a:t>
            </a:r>
            <a:r>
              <a:rPr lang="es-ES" sz="1400" b="1" i="1" dirty="0">
                <a:solidFill>
                  <a:prstClr val="black"/>
                </a:solidFill>
              </a:rPr>
              <a:t>, el de Villaviciosa a </a:t>
            </a:r>
            <a:r>
              <a:rPr lang="es-ES" sz="1400" b="1" dirty="0">
                <a:solidFill>
                  <a:prstClr val="black"/>
                </a:solidFill>
              </a:rPr>
              <a:t>Oviedo ¿?</a:t>
            </a:r>
          </a:p>
        </p:txBody>
      </p:sp>
      <p:sp>
        <p:nvSpPr>
          <p:cNvPr id="11" name="10 CuadroTexto"/>
          <p:cNvSpPr txBox="1"/>
          <p:nvPr/>
        </p:nvSpPr>
        <p:spPr>
          <a:xfrm>
            <a:off x="438852" y="6109408"/>
            <a:ext cx="5109091" cy="246221"/>
          </a:xfrm>
          <a:prstGeom prst="rect">
            <a:avLst/>
          </a:prstGeom>
          <a:noFill/>
        </p:spPr>
        <p:txBody>
          <a:bodyPr wrap="none" rtlCol="0">
            <a:spAutoFit/>
          </a:bodyPr>
          <a:lstStyle/>
          <a:p>
            <a:r>
              <a:rPr lang="es-ES" sz="1000" b="1" dirty="0" smtClean="0"/>
              <a:t>1.- Sanz Fuentes, </a:t>
            </a:r>
            <a:r>
              <a:rPr lang="es-ES" sz="1000" b="1" dirty="0"/>
              <a:t>Josefa </a:t>
            </a:r>
            <a:r>
              <a:rPr lang="es-ES" sz="1000" b="1" dirty="0" smtClean="0"/>
              <a:t>: </a:t>
            </a:r>
            <a:r>
              <a:rPr lang="es-ES" sz="1000" b="1" i="1" dirty="0" smtClean="0"/>
              <a:t>Introducción</a:t>
            </a:r>
            <a:r>
              <a:rPr lang="es-ES" sz="1000" b="1" dirty="0" smtClean="0"/>
              <a:t>. En: </a:t>
            </a:r>
            <a:r>
              <a:rPr lang="es-ES" sz="1000" b="1" i="1" dirty="0" smtClean="0"/>
              <a:t>Juan Uría Ríu.</a:t>
            </a:r>
            <a:r>
              <a:rPr lang="es-ES" sz="1000" b="1" dirty="0" smtClean="0"/>
              <a:t> Obra Completa II. KRK Ed. 2006. p.9</a:t>
            </a:r>
            <a:endParaRPr lang="es-ES_tradnl" sz="1000" b="1" dirty="0"/>
          </a:p>
        </p:txBody>
      </p:sp>
    </p:spTree>
    <p:extLst>
      <p:ext uri="{BB962C8B-B14F-4D97-AF65-F5344CB8AC3E}">
        <p14:creationId xmlns:p14="http://schemas.microsoft.com/office/powerpoint/2010/main" val="260374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5" y="1124744"/>
            <a:ext cx="3744574" cy="5314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97" t="-1007" r="1655" b="1007"/>
          <a:stretch/>
        </p:blipFill>
        <p:spPr bwMode="auto">
          <a:xfrm>
            <a:off x="3428255" y="-25517"/>
            <a:ext cx="5617773" cy="6789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52" t="28886" r="44286" b="64059"/>
          <a:stretch/>
        </p:blipFill>
        <p:spPr bwMode="auto">
          <a:xfrm>
            <a:off x="2843808" y="1596210"/>
            <a:ext cx="6296490" cy="968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995936" y="6355202"/>
            <a:ext cx="2520280" cy="369332"/>
          </a:xfrm>
          <a:prstGeom prst="rect">
            <a:avLst/>
          </a:prstGeom>
          <a:solidFill>
            <a:schemeClr val="bg1"/>
          </a:solidFill>
        </p:spPr>
        <p:txBody>
          <a:bodyPr wrap="square" rtlCol="0">
            <a:spAutoFit/>
          </a:bodyPr>
          <a:lstStyle/>
          <a:p>
            <a:r>
              <a:rPr lang="es-ES" dirty="0" smtClean="0"/>
              <a:t>7 de Mayo de 2007</a:t>
            </a:r>
            <a:endParaRPr lang="es-ES_tradnl" dirty="0"/>
          </a:p>
        </p:txBody>
      </p:sp>
    </p:spTree>
    <p:extLst>
      <p:ext uri="{BB962C8B-B14F-4D97-AF65-F5344CB8AC3E}">
        <p14:creationId xmlns:p14="http://schemas.microsoft.com/office/powerpoint/2010/main" val="420616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9 Imagen"/>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6"/>
          <a:stretch/>
        </p:blipFill>
        <p:spPr>
          <a:xfrm>
            <a:off x="118378" y="44624"/>
            <a:ext cx="3625255" cy="5474374"/>
          </a:xfrm>
          <a:prstGeom prst="rect">
            <a:avLst/>
          </a:prstGeom>
        </p:spPr>
      </p:pic>
      <p:sp>
        <p:nvSpPr>
          <p:cNvPr id="4" name="3 Rectángulo"/>
          <p:cNvSpPr/>
          <p:nvPr/>
        </p:nvSpPr>
        <p:spPr>
          <a:xfrm>
            <a:off x="3766782" y="3452285"/>
            <a:ext cx="5328591" cy="3293209"/>
          </a:xfrm>
          <a:prstGeom prst="rect">
            <a:avLst/>
          </a:prstGeom>
          <a:solidFill>
            <a:srgbClr val="FFFFCC"/>
          </a:solidFill>
        </p:spPr>
        <p:txBody>
          <a:bodyPr wrap="square">
            <a:spAutoFit/>
          </a:bodyPr>
          <a:lstStyle/>
          <a:p>
            <a:pPr lvl="0" indent="88900"/>
            <a:r>
              <a:rPr lang="es-ES" sz="1400" dirty="0" smtClean="0"/>
              <a:t>En el </a:t>
            </a:r>
            <a:r>
              <a:rPr lang="es-ES" sz="1400" b="1" dirty="0" smtClean="0"/>
              <a:t>año 2011</a:t>
            </a:r>
            <a:r>
              <a:rPr lang="es-ES" sz="1400" dirty="0" smtClean="0"/>
              <a:t>, ante </a:t>
            </a:r>
            <a:r>
              <a:rPr lang="es-ES" sz="1400" dirty="0"/>
              <a:t>la falta de efecto de las conclusiones </a:t>
            </a:r>
            <a:r>
              <a:rPr lang="es-ES" sz="1400" dirty="0" smtClean="0"/>
              <a:t>citadas, quise aprovechar el cargo de Consejero de Cultura de mi </a:t>
            </a:r>
            <a:r>
              <a:rPr lang="es-ES" sz="1400" dirty="0"/>
              <a:t>buen amigo </a:t>
            </a:r>
            <a:r>
              <a:rPr lang="es-ES" sz="1400" b="1" dirty="0"/>
              <a:t>Emilio </a:t>
            </a:r>
            <a:r>
              <a:rPr lang="es-ES" sz="1400" b="1" dirty="0" smtClean="0"/>
              <a:t>Marcos Vallaure, fiel </a:t>
            </a:r>
            <a:r>
              <a:rPr lang="es-ES" sz="1400" b="1" dirty="0"/>
              <a:t>discípulo de D. </a:t>
            </a:r>
            <a:r>
              <a:rPr lang="es-ES" sz="1400" b="1" dirty="0" smtClean="0"/>
              <a:t>Juan. </a:t>
            </a:r>
            <a:r>
              <a:rPr lang="es-ES" sz="1400" dirty="0" smtClean="0"/>
              <a:t>pero …¿? </a:t>
            </a:r>
            <a:r>
              <a:rPr lang="es-ES" sz="1400" b="1" dirty="0" smtClean="0"/>
              <a:t>¡Me salió muy caro! Me </a:t>
            </a:r>
            <a:r>
              <a:rPr lang="es-ES" sz="1400" b="1" dirty="0"/>
              <a:t>pidió </a:t>
            </a:r>
            <a:r>
              <a:rPr lang="es-ES" sz="1400" b="1" dirty="0" smtClean="0"/>
              <a:t>¡¡¡UN INFORME</a:t>
            </a:r>
            <a:r>
              <a:rPr lang="es-ES" sz="1400" dirty="0" smtClean="0"/>
              <a:t>!!!  ¡</a:t>
            </a:r>
            <a:r>
              <a:rPr lang="es-ES" dirty="0" smtClean="0"/>
              <a:t>Y AQUÍ ESTAMOS</a:t>
            </a:r>
            <a:r>
              <a:rPr lang="es-ES" sz="1400" dirty="0" smtClean="0"/>
              <a:t>!</a:t>
            </a:r>
          </a:p>
          <a:p>
            <a:pPr lvl="0" indent="88900"/>
            <a:r>
              <a:rPr lang="es-ES" sz="1400" b="1" dirty="0">
                <a:solidFill>
                  <a:srgbClr val="FF0000"/>
                </a:solidFill>
              </a:rPr>
              <a:t>*</a:t>
            </a:r>
            <a:r>
              <a:rPr lang="es-ES" sz="1400" dirty="0" smtClean="0"/>
              <a:t> Me puse a trabajar y </a:t>
            </a:r>
            <a:r>
              <a:rPr lang="es-ES" sz="1400" b="1" dirty="0" smtClean="0"/>
              <a:t>se lo presenté, en 2012</a:t>
            </a:r>
            <a:r>
              <a:rPr lang="es-ES" sz="1400" dirty="0" smtClean="0"/>
              <a:t>, aportando varios documentos novedosos y muy importantes, como se hace constar en este libro. </a:t>
            </a:r>
            <a:r>
              <a:rPr lang="es-ES" sz="1400" u="sng" dirty="0" smtClean="0"/>
              <a:t>Pero </a:t>
            </a:r>
            <a:r>
              <a:rPr lang="es-ES" sz="1400" b="1" u="sng" dirty="0" smtClean="0"/>
              <a:t>Emilio </a:t>
            </a:r>
            <a:r>
              <a:rPr lang="es-ES" sz="1400" b="1" i="1" u="sng" dirty="0" smtClean="0"/>
              <a:t>se largó</a:t>
            </a:r>
            <a:r>
              <a:rPr lang="es-ES" sz="1400" b="1" u="sng" dirty="0" smtClean="0"/>
              <a:t> </a:t>
            </a:r>
            <a:r>
              <a:rPr lang="es-ES" sz="1400" u="sng" dirty="0" smtClean="0"/>
              <a:t>sin culminar su deseo</a:t>
            </a:r>
            <a:r>
              <a:rPr lang="es-ES" sz="1400" dirty="0" smtClean="0"/>
              <a:t>. </a:t>
            </a:r>
          </a:p>
          <a:p>
            <a:pPr lvl="0" indent="88900"/>
            <a:r>
              <a:rPr lang="es-ES" sz="1400" b="1" dirty="0" smtClean="0">
                <a:solidFill>
                  <a:srgbClr val="FF0000"/>
                </a:solidFill>
              </a:rPr>
              <a:t>* </a:t>
            </a:r>
            <a:r>
              <a:rPr lang="es-ES" sz="1400" dirty="0" smtClean="0"/>
              <a:t>Ya en el </a:t>
            </a:r>
            <a:r>
              <a:rPr lang="es-ES" sz="1400" b="1" dirty="0" smtClean="0"/>
              <a:t>año 2014, el </a:t>
            </a:r>
            <a:r>
              <a:rPr lang="es-ES" sz="1400" b="1" dirty="0"/>
              <a:t>Ayto de </a:t>
            </a:r>
            <a:r>
              <a:rPr lang="es-ES" sz="1400" b="1" dirty="0" smtClean="0"/>
              <a:t>Noreña encargó </a:t>
            </a:r>
            <a:r>
              <a:rPr lang="es-ES" sz="1400" b="1" dirty="0"/>
              <a:t>otro estudio </a:t>
            </a:r>
            <a:r>
              <a:rPr lang="es-ES" sz="1400" b="1" dirty="0" smtClean="0"/>
              <a:t>al arqueólogo Juan Ramón Muñiz Álvarez</a:t>
            </a:r>
            <a:r>
              <a:rPr lang="es-ES" sz="1400" dirty="0" smtClean="0"/>
              <a:t>, paciente agradecido que ya me había ayudado en el tema. Aportó más datos y representó con mi colaboración, el recorrido </a:t>
            </a:r>
            <a:r>
              <a:rPr lang="es-ES" sz="1400" i="1" dirty="0" smtClean="0"/>
              <a:t>De La Pola de Siero a Oviedo</a:t>
            </a:r>
            <a:r>
              <a:rPr lang="es-ES" sz="1400" dirty="0" smtClean="0"/>
              <a:t>, incluyendo los restos del antiguo camino real a Oviedo a su paso por Noreña, tanto a la entrada por el Molín de La Mata (camino francés) como a la salida por el Puente de El Rebollar, que ahora veremos.</a:t>
            </a:r>
            <a:endParaRPr lang="es-ES_tradnl" sz="1400" dirty="0"/>
          </a:p>
        </p:txBody>
      </p:sp>
      <p:sp>
        <p:nvSpPr>
          <p:cNvPr id="13" name="12 CuadroTexto"/>
          <p:cNvSpPr txBox="1"/>
          <p:nvPr/>
        </p:nvSpPr>
        <p:spPr>
          <a:xfrm>
            <a:off x="4007805" y="1956976"/>
            <a:ext cx="4833786" cy="1461939"/>
          </a:xfrm>
          <a:prstGeom prst="rect">
            <a:avLst/>
          </a:prstGeom>
          <a:solidFill>
            <a:schemeClr val="bg1">
              <a:lumMod val="95000"/>
            </a:schemeClr>
          </a:solidFill>
        </p:spPr>
        <p:txBody>
          <a:bodyPr wrap="square" rtlCol="0">
            <a:spAutoFit/>
          </a:bodyPr>
          <a:lstStyle/>
          <a:p>
            <a:pPr indent="182563"/>
            <a:r>
              <a:rPr lang="es-ES" sz="1400" b="1" i="1" dirty="0" smtClean="0"/>
              <a:t>“La </a:t>
            </a:r>
            <a:r>
              <a:rPr lang="es-ES" sz="1400" b="1" i="1" dirty="0"/>
              <a:t>experiencia investigadora de estos últimos años ha dado la razón a don Juan Uría </a:t>
            </a:r>
            <a:r>
              <a:rPr lang="es-ES" sz="1400" b="1" i="1" dirty="0" smtClean="0"/>
              <a:t>Ríu.</a:t>
            </a:r>
          </a:p>
          <a:p>
            <a:pPr marL="182563">
              <a:spcBef>
                <a:spcPts val="600"/>
              </a:spcBef>
            </a:pPr>
            <a:r>
              <a:rPr lang="es-ES" sz="1400" i="1" dirty="0" smtClean="0"/>
              <a:t>… la </a:t>
            </a:r>
            <a:r>
              <a:rPr lang="es-ES" sz="1400" i="1" dirty="0"/>
              <a:t>documentación sacada a la luz con posterioridad</a:t>
            </a:r>
            <a:r>
              <a:rPr lang="es-ES" sz="1400" i="1" dirty="0" smtClean="0"/>
              <a:t>, </a:t>
            </a:r>
            <a:r>
              <a:rPr lang="es-ES" sz="1400" i="1" u="sng" dirty="0" smtClean="0"/>
              <a:t>el </a:t>
            </a:r>
            <a:r>
              <a:rPr lang="es-ES" sz="1400" i="1" u="sng" dirty="0"/>
              <a:t>camino </a:t>
            </a:r>
            <a:r>
              <a:rPr lang="es-ES" sz="1400" i="1" dirty="0"/>
              <a:t>(tardío) </a:t>
            </a:r>
            <a:r>
              <a:rPr lang="es-ES" sz="1400" i="1" u="sng" dirty="0"/>
              <a:t>de los peregrinos en su tramo de Pola de Siero a Oviedo </a:t>
            </a:r>
            <a:r>
              <a:rPr lang="es-ES" sz="1400" i="1" u="sng" dirty="0" smtClean="0"/>
              <a:t>NO marginaba a la villa de Noreña</a:t>
            </a:r>
            <a:r>
              <a:rPr lang="es-ES" sz="1400" i="1" spc="-100" dirty="0" smtClean="0"/>
              <a:t> </a:t>
            </a:r>
            <a:r>
              <a:rPr lang="es-ES" sz="1400" i="1" spc="-100" dirty="0"/>
              <a:t>al </a:t>
            </a:r>
            <a:r>
              <a:rPr lang="es-ES" sz="1400" i="1" spc="-100" dirty="0" smtClean="0"/>
              <a:t>circular </a:t>
            </a:r>
            <a:r>
              <a:rPr lang="es-ES" sz="1400" i="1" dirty="0"/>
              <a:t>por esta parte del valle del Nora</a:t>
            </a:r>
            <a:r>
              <a:rPr lang="es-ES" sz="1400" i="1" dirty="0" smtClean="0"/>
              <a:t>.”</a:t>
            </a:r>
            <a:endParaRPr lang="es-ES" sz="1400" i="1" dirty="0"/>
          </a:p>
        </p:txBody>
      </p:sp>
      <p:sp>
        <p:nvSpPr>
          <p:cNvPr id="15" name="14 Rectángulo"/>
          <p:cNvSpPr/>
          <p:nvPr/>
        </p:nvSpPr>
        <p:spPr>
          <a:xfrm>
            <a:off x="0" y="6669940"/>
            <a:ext cx="9096271" cy="246221"/>
          </a:xfrm>
          <a:prstGeom prst="rect">
            <a:avLst/>
          </a:prstGeom>
          <a:solidFill>
            <a:schemeClr val="tx1"/>
          </a:solidFill>
        </p:spPr>
        <p:txBody>
          <a:bodyPr wrap="square" tIns="0" bIns="0">
            <a:spAutoFit/>
          </a:bodyPr>
          <a:lstStyle/>
          <a:p>
            <a:pPr algn="ctr"/>
            <a:r>
              <a:rPr lang="es-ES" sz="1600" b="1" dirty="0">
                <a:solidFill>
                  <a:srgbClr val="00FF00"/>
                </a:solidFill>
              </a:rPr>
              <a:t>La </a:t>
            </a:r>
            <a:r>
              <a:rPr lang="es-ES" sz="1600" b="1" dirty="0" smtClean="0">
                <a:solidFill>
                  <a:srgbClr val="00FF00"/>
                </a:solidFill>
              </a:rPr>
              <a:t>Ruta de La Costa</a:t>
            </a:r>
            <a:r>
              <a:rPr lang="es-ES" sz="1600" dirty="0" smtClean="0">
                <a:solidFill>
                  <a:srgbClr val="00FF00"/>
                </a:solidFill>
              </a:rPr>
              <a:t> descrita </a:t>
            </a:r>
            <a:r>
              <a:rPr lang="es-ES" sz="1600" dirty="0">
                <a:solidFill>
                  <a:srgbClr val="00FF00"/>
                </a:solidFill>
              </a:rPr>
              <a:t>por D. Juan </a:t>
            </a:r>
            <a:r>
              <a:rPr lang="es-ES" sz="1600" dirty="0" smtClean="0">
                <a:solidFill>
                  <a:srgbClr val="00FF00"/>
                </a:solidFill>
              </a:rPr>
              <a:t>Uría </a:t>
            </a:r>
            <a:r>
              <a:rPr lang="es-ES" sz="1600" dirty="0">
                <a:solidFill>
                  <a:srgbClr val="00FF00"/>
                </a:solidFill>
              </a:rPr>
              <a:t>Riu, </a:t>
            </a:r>
            <a:r>
              <a:rPr lang="es-ES" sz="1600" dirty="0" smtClean="0">
                <a:solidFill>
                  <a:srgbClr val="00FF00"/>
                </a:solidFill>
              </a:rPr>
              <a:t>es </a:t>
            </a:r>
            <a:r>
              <a:rPr lang="es-ES" sz="1600" dirty="0">
                <a:solidFill>
                  <a:srgbClr val="00FF00"/>
                </a:solidFill>
              </a:rPr>
              <a:t>la que seguimos  </a:t>
            </a:r>
            <a:r>
              <a:rPr lang="es-ES" sz="1600" dirty="0" smtClean="0">
                <a:solidFill>
                  <a:srgbClr val="00FF00"/>
                </a:solidFill>
              </a:rPr>
              <a:t>puntualmente</a:t>
            </a:r>
            <a:r>
              <a:rPr lang="es-ES" sz="1600" dirty="0">
                <a:solidFill>
                  <a:srgbClr val="00FF00"/>
                </a:solidFill>
              </a:rPr>
              <a:t> </a:t>
            </a:r>
            <a:r>
              <a:rPr lang="es-ES" sz="1600" dirty="0" smtClean="0">
                <a:solidFill>
                  <a:srgbClr val="00FF00"/>
                </a:solidFill>
              </a:rPr>
              <a:t> en este libro. </a:t>
            </a:r>
            <a:endParaRPr lang="es-ES" sz="1600" dirty="0">
              <a:solidFill>
                <a:srgbClr val="00FF00"/>
              </a:solidFill>
            </a:endParaRPr>
          </a:p>
        </p:txBody>
      </p:sp>
      <p:sp>
        <p:nvSpPr>
          <p:cNvPr id="17" name="16 Rectángulo"/>
          <p:cNvSpPr/>
          <p:nvPr/>
        </p:nvSpPr>
        <p:spPr>
          <a:xfrm>
            <a:off x="4003047" y="1202596"/>
            <a:ext cx="4817425" cy="738664"/>
          </a:xfrm>
          <a:prstGeom prst="rect">
            <a:avLst/>
          </a:prstGeom>
          <a:solidFill>
            <a:schemeClr val="bg1">
              <a:lumMod val="95000"/>
            </a:schemeClr>
          </a:solidFill>
        </p:spPr>
        <p:txBody>
          <a:bodyPr wrap="square">
            <a:spAutoFit/>
          </a:bodyPr>
          <a:lstStyle/>
          <a:p>
            <a:r>
              <a:rPr lang="es-ES" sz="1400" i="1" dirty="0" smtClean="0"/>
              <a:t>Atendiendo </a:t>
            </a:r>
            <a:r>
              <a:rPr lang="es-ES" sz="1400" i="1" dirty="0"/>
              <a:t>al estudio histórico </a:t>
            </a:r>
            <a:r>
              <a:rPr lang="es-ES" sz="1400" i="1" dirty="0" smtClean="0"/>
              <a:t>realizado, </a:t>
            </a:r>
            <a:r>
              <a:rPr lang="es-ES" sz="1400" i="1" dirty="0"/>
              <a:t>parece justo proponer la sustitución del trazado por el Berrón, Meres y Granda, a favor de este otro</a:t>
            </a:r>
            <a:r>
              <a:rPr lang="es-ES" sz="1400" i="1" dirty="0" smtClean="0"/>
              <a:t>…</a:t>
            </a:r>
            <a:endParaRPr lang="es-ES_tradnl" sz="1400" dirty="0"/>
          </a:p>
        </p:txBody>
      </p:sp>
      <p:sp>
        <p:nvSpPr>
          <p:cNvPr id="14" name="13 CuadroTexto"/>
          <p:cNvSpPr txBox="1"/>
          <p:nvPr/>
        </p:nvSpPr>
        <p:spPr>
          <a:xfrm>
            <a:off x="3995936" y="443004"/>
            <a:ext cx="4816729" cy="738664"/>
          </a:xfrm>
          <a:prstGeom prst="rect">
            <a:avLst/>
          </a:prstGeom>
          <a:solidFill>
            <a:schemeClr val="bg1">
              <a:lumMod val="95000"/>
            </a:schemeClr>
          </a:solidFill>
        </p:spPr>
        <p:txBody>
          <a:bodyPr wrap="square" rtlCol="0">
            <a:spAutoFit/>
          </a:bodyPr>
          <a:lstStyle/>
          <a:p>
            <a:r>
              <a:rPr lang="es-ES" sz="1400" i="1" dirty="0" smtClean="0"/>
              <a:t>... </a:t>
            </a:r>
            <a:r>
              <a:rPr lang="es-ES" sz="1400" i="1" dirty="0"/>
              <a:t>es evidente </a:t>
            </a:r>
            <a:r>
              <a:rPr lang="es-ES" sz="1400" i="1" dirty="0" smtClean="0"/>
              <a:t>que el </a:t>
            </a:r>
            <a:r>
              <a:rPr lang="es-ES" sz="1400" i="1" dirty="0"/>
              <a:t>camino principal que comunicaba el Oriente de Asturias con Oviedo pasaba por Pola de Siero y Noreña </a:t>
            </a:r>
            <a:r>
              <a:rPr lang="es-ES" sz="1400" i="1" dirty="0" smtClean="0"/>
              <a:t>tanto en </a:t>
            </a:r>
            <a:r>
              <a:rPr lang="es-ES" sz="1400" i="1" dirty="0"/>
              <a:t>época Medieval como en época Moderna</a:t>
            </a:r>
            <a:r>
              <a:rPr lang="es-ES" sz="1400" i="1" dirty="0" smtClean="0"/>
              <a:t>.</a:t>
            </a:r>
            <a:endParaRPr lang="es-ES" sz="1400" i="1" dirty="0"/>
          </a:p>
        </p:txBody>
      </p:sp>
      <p:sp>
        <p:nvSpPr>
          <p:cNvPr id="24" name="23 Rectángulo"/>
          <p:cNvSpPr/>
          <p:nvPr/>
        </p:nvSpPr>
        <p:spPr>
          <a:xfrm>
            <a:off x="3744862" y="46389"/>
            <a:ext cx="3964932" cy="369332"/>
          </a:xfrm>
          <a:prstGeom prst="rect">
            <a:avLst/>
          </a:prstGeom>
          <a:solidFill>
            <a:schemeClr val="bg1">
              <a:lumMod val="95000"/>
            </a:schemeClr>
          </a:solidFill>
        </p:spPr>
        <p:txBody>
          <a:bodyPr wrap="none">
            <a:spAutoFit/>
          </a:bodyPr>
          <a:lstStyle/>
          <a:p>
            <a:r>
              <a:rPr lang="es-ES" b="1" u="sng" dirty="0" smtClean="0">
                <a:solidFill>
                  <a:prstClr val="black"/>
                </a:solidFill>
              </a:rPr>
              <a:t>CONCLUISONES DEL ESTUDIO del 2007</a:t>
            </a:r>
            <a:r>
              <a:rPr lang="es-ES" b="1" i="1" dirty="0" smtClean="0">
                <a:solidFill>
                  <a:prstClr val="black"/>
                </a:solidFill>
              </a:rPr>
              <a:t>: </a:t>
            </a:r>
            <a:endParaRPr lang="es-ES_tradnl" b="1" dirty="0"/>
          </a:p>
        </p:txBody>
      </p:sp>
      <p:pic>
        <p:nvPicPr>
          <p:cNvPr id="9" name="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378" y="2108808"/>
            <a:ext cx="3521641" cy="4502821"/>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8715104">
            <a:off x="944119" y="1039536"/>
            <a:ext cx="2271734" cy="355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23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5" grpId="0" animBg="1"/>
      <p:bldP spid="17" grpId="0" animBg="1"/>
      <p:bldP spid="14"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7521"/>
          <a:stretch/>
        </p:blipFill>
        <p:spPr>
          <a:xfrm>
            <a:off x="22126" y="3288914"/>
            <a:ext cx="9068286" cy="3450713"/>
          </a:xfrm>
          <a:solidFill>
            <a:srgbClr val="FF0000"/>
          </a:solidFill>
        </p:spPr>
      </p:pic>
      <p:pic>
        <p:nvPicPr>
          <p:cNvPr id="3" name="3 Marcador de contenid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75" y="2558947"/>
            <a:ext cx="2749848" cy="1682626"/>
          </a:xfrm>
          <a:prstGeom prst="rect">
            <a:avLst/>
          </a:prstGeom>
        </p:spPr>
      </p:pic>
      <p:sp>
        <p:nvSpPr>
          <p:cNvPr id="5" name="4 CuadroTexto"/>
          <p:cNvSpPr txBox="1"/>
          <p:nvPr/>
        </p:nvSpPr>
        <p:spPr>
          <a:xfrm>
            <a:off x="868130" y="117703"/>
            <a:ext cx="7376278" cy="954107"/>
          </a:xfrm>
          <a:prstGeom prst="rect">
            <a:avLst/>
          </a:prstGeom>
          <a:solidFill>
            <a:schemeClr val="bg1">
              <a:lumMod val="85000"/>
            </a:schemeClr>
          </a:solidFill>
        </p:spPr>
        <p:txBody>
          <a:bodyPr wrap="square" rtlCol="0">
            <a:spAutoFit/>
          </a:bodyPr>
          <a:lstStyle/>
          <a:p>
            <a:r>
              <a:rPr lang="es-ES" sz="2800" b="1" u="sng" dirty="0" smtClean="0"/>
              <a:t>Primeras referencias al </a:t>
            </a:r>
            <a:r>
              <a:rPr lang="es-ES" sz="2800" b="1" i="1" u="sng" dirty="0" smtClean="0"/>
              <a:t>Camino Francés </a:t>
            </a:r>
            <a:r>
              <a:rPr lang="es-ES" sz="2800" b="1" u="sng" dirty="0" smtClean="0"/>
              <a:t>en Asturias y Santander</a:t>
            </a:r>
            <a:r>
              <a:rPr lang="es-ES" sz="2400" b="1" dirty="0" smtClean="0"/>
              <a:t>. </a:t>
            </a:r>
          </a:p>
        </p:txBody>
      </p:sp>
      <p:sp>
        <p:nvSpPr>
          <p:cNvPr id="6" name="5 Rectángulo"/>
          <p:cNvSpPr/>
          <p:nvPr/>
        </p:nvSpPr>
        <p:spPr>
          <a:xfrm>
            <a:off x="89926" y="1313589"/>
            <a:ext cx="8978032" cy="1077218"/>
          </a:xfrm>
          <a:prstGeom prst="rect">
            <a:avLst/>
          </a:prstGeom>
          <a:solidFill>
            <a:schemeClr val="bg1">
              <a:lumMod val="85000"/>
            </a:schemeClr>
          </a:solidFill>
        </p:spPr>
        <p:txBody>
          <a:bodyPr wrap="square">
            <a:spAutoFit/>
          </a:bodyPr>
          <a:lstStyle/>
          <a:p>
            <a:pPr algn="r"/>
            <a:r>
              <a:rPr lang="es-ES" sz="2400" dirty="0"/>
              <a:t>“…el nombre de «</a:t>
            </a:r>
            <a:r>
              <a:rPr lang="es-ES" sz="2400" i="1" dirty="0"/>
              <a:t>camino francés</a:t>
            </a:r>
            <a:r>
              <a:rPr lang="es-ES" sz="2400" dirty="0"/>
              <a:t>», en las regiones de </a:t>
            </a:r>
            <a:r>
              <a:rPr lang="es-ES" sz="2400" b="1" dirty="0"/>
              <a:t>Siero y Noreña</a:t>
            </a:r>
            <a:r>
              <a:rPr lang="es-ES" sz="2400" dirty="0"/>
              <a:t>, no aparece documentado hasta el s. XV y principios del </a:t>
            </a:r>
            <a:r>
              <a:rPr lang="es-ES" sz="2400" dirty="0" smtClean="0"/>
              <a:t>XVI</a:t>
            </a:r>
            <a:r>
              <a:rPr lang="es-ES" sz="4000" dirty="0">
                <a:solidFill>
                  <a:schemeClr val="bg1"/>
                </a:solidFill>
              </a:rPr>
              <a:t>	</a:t>
            </a:r>
            <a:endParaRPr lang="es-ES" sz="4000" dirty="0" smtClean="0">
              <a:solidFill>
                <a:schemeClr val="bg1"/>
              </a:solidFill>
            </a:endParaRPr>
          </a:p>
        </p:txBody>
      </p:sp>
      <p:sp>
        <p:nvSpPr>
          <p:cNvPr id="2" name="1 Rectángulo"/>
          <p:cNvSpPr/>
          <p:nvPr/>
        </p:nvSpPr>
        <p:spPr>
          <a:xfrm>
            <a:off x="4756562" y="683404"/>
            <a:ext cx="3487846" cy="369332"/>
          </a:xfrm>
          <a:prstGeom prst="rect">
            <a:avLst/>
          </a:prstGeom>
        </p:spPr>
        <p:txBody>
          <a:bodyPr wrap="square">
            <a:spAutoFit/>
          </a:bodyPr>
          <a:lstStyle/>
          <a:p>
            <a:pPr lvl="0" algn="r"/>
            <a:r>
              <a:rPr lang="es-ES" dirty="0">
                <a:solidFill>
                  <a:prstClr val="black"/>
                </a:solidFill>
              </a:rPr>
              <a:t>Juan Uría Ríu. Tesis doctoral. 1927</a:t>
            </a:r>
            <a:endParaRPr lang="es-ES_tradnl" dirty="0">
              <a:solidFill>
                <a:prstClr val="black"/>
              </a:solidFill>
            </a:endParaRPr>
          </a:p>
        </p:txBody>
      </p:sp>
      <p:grpSp>
        <p:nvGrpSpPr>
          <p:cNvPr id="15" name="14 Grupo"/>
          <p:cNvGrpSpPr/>
          <p:nvPr/>
        </p:nvGrpSpPr>
        <p:grpSpPr>
          <a:xfrm>
            <a:off x="3155653" y="5215536"/>
            <a:ext cx="947178" cy="1546525"/>
            <a:chOff x="3155653" y="5215536"/>
            <a:chExt cx="947178" cy="1546525"/>
          </a:xfrm>
        </p:grpSpPr>
        <p:sp>
          <p:nvSpPr>
            <p:cNvPr id="7" name="6 Flecha derecha"/>
            <p:cNvSpPr/>
            <p:nvPr/>
          </p:nvSpPr>
          <p:spPr>
            <a:xfrm rot="14658130">
              <a:off x="2946421" y="5424768"/>
              <a:ext cx="1152128" cy="733663"/>
            </a:xfrm>
            <a:prstGeom prst="rightArrow">
              <a:avLst/>
            </a:prstGeom>
            <a:solidFill>
              <a:srgbClr val="FF0000"/>
            </a:solidFill>
          </p:spPr>
          <p:txBody>
            <a:bodyPr wrap="square" rtlCol="0">
              <a:spAutoFit/>
            </a:bodyPr>
            <a:lstStyle/>
            <a:p>
              <a:endParaRPr lang="es-ES_tradnl" b="1"/>
            </a:p>
          </p:txBody>
        </p:sp>
        <p:sp>
          <p:nvSpPr>
            <p:cNvPr id="10" name="9 CuadroTexto"/>
            <p:cNvSpPr txBox="1"/>
            <p:nvPr/>
          </p:nvSpPr>
          <p:spPr>
            <a:xfrm>
              <a:off x="3193256" y="6115730"/>
              <a:ext cx="909575" cy="646331"/>
            </a:xfrm>
            <a:prstGeom prst="rect">
              <a:avLst/>
            </a:prstGeom>
            <a:solidFill>
              <a:srgbClr val="FF0000"/>
            </a:solidFill>
          </p:spPr>
          <p:txBody>
            <a:bodyPr wrap="square" rtlCol="0">
              <a:spAutoFit/>
            </a:bodyPr>
            <a:lstStyle>
              <a:defPPr>
                <a:defRPr lang="es-ES_tradnl"/>
              </a:defPPr>
              <a:lvl1pPr>
                <a:defRPr b="1"/>
              </a:lvl1pPr>
            </a:lstStyle>
            <a:p>
              <a:r>
                <a:rPr lang="es-ES" dirty="0" smtClean="0">
                  <a:solidFill>
                    <a:schemeClr val="bg1"/>
                  </a:solidFill>
                </a:rPr>
                <a:t>Granda</a:t>
              </a:r>
            </a:p>
            <a:p>
              <a:pPr algn="ctr"/>
              <a:r>
                <a:rPr lang="es-ES" dirty="0" smtClean="0">
                  <a:solidFill>
                    <a:schemeClr val="bg1"/>
                  </a:solidFill>
                </a:rPr>
                <a:t>1489</a:t>
              </a:r>
              <a:endParaRPr lang="es-ES_tradnl" dirty="0">
                <a:solidFill>
                  <a:schemeClr val="bg1"/>
                </a:solidFill>
              </a:endParaRPr>
            </a:p>
          </p:txBody>
        </p:sp>
      </p:grpSp>
      <p:grpSp>
        <p:nvGrpSpPr>
          <p:cNvPr id="12" name="11 Grupo"/>
          <p:cNvGrpSpPr/>
          <p:nvPr/>
        </p:nvGrpSpPr>
        <p:grpSpPr>
          <a:xfrm>
            <a:off x="4462595" y="4983919"/>
            <a:ext cx="1166852" cy="1755708"/>
            <a:chOff x="4462595" y="4983919"/>
            <a:chExt cx="1166852" cy="1755708"/>
          </a:xfrm>
        </p:grpSpPr>
        <p:sp>
          <p:nvSpPr>
            <p:cNvPr id="9" name="8 Flecha derecha"/>
            <p:cNvSpPr/>
            <p:nvPr/>
          </p:nvSpPr>
          <p:spPr>
            <a:xfrm rot="14658130">
              <a:off x="4253363" y="5193151"/>
              <a:ext cx="1152128" cy="733663"/>
            </a:xfrm>
            <a:prstGeom prst="rightArrow">
              <a:avLst/>
            </a:prstGeom>
            <a:solidFill>
              <a:srgbClr val="FF0000"/>
            </a:solidFill>
          </p:spPr>
          <p:txBody>
            <a:bodyPr wrap="square" rtlCol="0">
              <a:spAutoFit/>
            </a:bodyPr>
            <a:lstStyle/>
            <a:p>
              <a:endParaRPr lang="es-ES_tradnl" b="1"/>
            </a:p>
          </p:txBody>
        </p:sp>
        <p:sp>
          <p:nvSpPr>
            <p:cNvPr id="11" name="10 CuadroTexto"/>
            <p:cNvSpPr txBox="1"/>
            <p:nvPr/>
          </p:nvSpPr>
          <p:spPr>
            <a:xfrm>
              <a:off x="4556269" y="6093296"/>
              <a:ext cx="1073178" cy="646331"/>
            </a:xfrm>
            <a:prstGeom prst="rect">
              <a:avLst/>
            </a:prstGeom>
            <a:solidFill>
              <a:srgbClr val="FF0000"/>
            </a:solidFill>
          </p:spPr>
          <p:txBody>
            <a:bodyPr wrap="square" rtlCol="0">
              <a:spAutoFit/>
            </a:bodyPr>
            <a:lstStyle>
              <a:defPPr>
                <a:defRPr lang="es-ES_tradnl"/>
              </a:defPPr>
              <a:lvl1pPr>
                <a:defRPr b="1"/>
              </a:lvl1pPr>
            </a:lstStyle>
            <a:p>
              <a:r>
                <a:rPr lang="es-ES" dirty="0" smtClean="0">
                  <a:solidFill>
                    <a:schemeClr val="bg1"/>
                  </a:solidFill>
                </a:rPr>
                <a:t>Barreda</a:t>
              </a:r>
            </a:p>
            <a:p>
              <a:pPr algn="ctr"/>
              <a:r>
                <a:rPr lang="es-ES" dirty="0" smtClean="0">
                  <a:solidFill>
                    <a:schemeClr val="bg1"/>
                  </a:solidFill>
                </a:rPr>
                <a:t>1493</a:t>
              </a:r>
              <a:endParaRPr lang="es-ES_tradnl" dirty="0">
                <a:solidFill>
                  <a:schemeClr val="bg1"/>
                </a:solidFill>
              </a:endParaRPr>
            </a:p>
          </p:txBody>
        </p:sp>
      </p:grpSp>
      <p:grpSp>
        <p:nvGrpSpPr>
          <p:cNvPr id="14" name="13 Grupo"/>
          <p:cNvGrpSpPr/>
          <p:nvPr/>
        </p:nvGrpSpPr>
        <p:grpSpPr>
          <a:xfrm>
            <a:off x="6589830" y="4881827"/>
            <a:ext cx="1226646" cy="1641776"/>
            <a:chOff x="6585714" y="4911085"/>
            <a:chExt cx="1226646" cy="1641776"/>
          </a:xfrm>
        </p:grpSpPr>
        <p:sp>
          <p:nvSpPr>
            <p:cNvPr id="8" name="7 Flecha derecha"/>
            <p:cNvSpPr/>
            <p:nvPr/>
          </p:nvSpPr>
          <p:spPr>
            <a:xfrm rot="14658130">
              <a:off x="6376482" y="5120317"/>
              <a:ext cx="1152128" cy="733663"/>
            </a:xfrm>
            <a:prstGeom prst="rightArrow">
              <a:avLst/>
            </a:prstGeom>
            <a:solidFill>
              <a:srgbClr val="FF0000"/>
            </a:solidFill>
          </p:spPr>
          <p:txBody>
            <a:bodyPr wrap="square" rtlCol="0">
              <a:spAutoFit/>
            </a:bodyPr>
            <a:lstStyle/>
            <a:p>
              <a:endParaRPr lang="es-ES_tradnl" b="1">
                <a:solidFill>
                  <a:schemeClr val="tx1"/>
                </a:solidFill>
              </a:endParaRPr>
            </a:p>
          </p:txBody>
        </p:sp>
        <p:sp>
          <p:nvSpPr>
            <p:cNvPr id="13" name="12 CuadroTexto"/>
            <p:cNvSpPr txBox="1"/>
            <p:nvPr/>
          </p:nvSpPr>
          <p:spPr>
            <a:xfrm>
              <a:off x="6739182" y="5906530"/>
              <a:ext cx="1073178" cy="646331"/>
            </a:xfrm>
            <a:prstGeom prst="rect">
              <a:avLst/>
            </a:prstGeom>
            <a:solidFill>
              <a:srgbClr val="FF0000"/>
            </a:solidFill>
          </p:spPr>
          <p:txBody>
            <a:bodyPr wrap="square" rtlCol="0">
              <a:spAutoFit/>
            </a:bodyPr>
            <a:lstStyle>
              <a:defPPr>
                <a:defRPr lang="es-ES_tradnl"/>
              </a:defPPr>
              <a:lvl1pPr>
                <a:defRPr b="1"/>
              </a:lvl1pPr>
            </a:lstStyle>
            <a:p>
              <a:pPr algn="ctr"/>
              <a:r>
                <a:rPr lang="es-ES" dirty="0" smtClean="0">
                  <a:solidFill>
                    <a:schemeClr val="bg1"/>
                  </a:solidFill>
                </a:rPr>
                <a:t>Noreña</a:t>
              </a:r>
            </a:p>
            <a:p>
              <a:pPr algn="ctr"/>
              <a:r>
                <a:rPr lang="es-ES" dirty="0" smtClean="0">
                  <a:solidFill>
                    <a:schemeClr val="bg1"/>
                  </a:solidFill>
                </a:rPr>
                <a:t>1493</a:t>
              </a:r>
              <a:endParaRPr lang="es-ES_tradnl" dirty="0">
                <a:solidFill>
                  <a:schemeClr val="bg1"/>
                </a:solidFill>
              </a:endParaRPr>
            </a:p>
          </p:txBody>
        </p:sp>
      </p:grpSp>
    </p:spTree>
    <p:extLst>
      <p:ext uri="{BB962C8B-B14F-4D97-AF65-F5344CB8AC3E}">
        <p14:creationId xmlns:p14="http://schemas.microsoft.com/office/powerpoint/2010/main" val="16916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4 CuadroTexto"/>
          <p:cNvSpPr txBox="1"/>
          <p:nvPr/>
        </p:nvSpPr>
        <p:spPr>
          <a:xfrm>
            <a:off x="823816" y="1352596"/>
            <a:ext cx="8178997" cy="553998"/>
          </a:xfrm>
          <a:prstGeom prst="rect">
            <a:avLst/>
          </a:prstGeom>
          <a:solidFill>
            <a:schemeClr val="bg1"/>
          </a:solidFill>
        </p:spPr>
        <p:txBody>
          <a:bodyPr wrap="square" rtlCol="0">
            <a:spAutoFit/>
          </a:bodyPr>
          <a:lstStyle/>
          <a:p>
            <a:r>
              <a:rPr lang="es-ES" sz="1400" b="1" dirty="0" smtClean="0"/>
              <a:t>URÍA RIU: </a:t>
            </a:r>
            <a:r>
              <a:rPr lang="es-ES" sz="1400" b="1" i="1" dirty="0" smtClean="0"/>
              <a:t>Las peregrinaciones a San Salvador</a:t>
            </a:r>
            <a:r>
              <a:rPr lang="es-ES" sz="1400" b="1" dirty="0" smtClean="0"/>
              <a:t>, Tesis doctoral. 1927. Becerro del  </a:t>
            </a:r>
            <a:r>
              <a:rPr lang="es-ES" sz="1600" b="1" dirty="0"/>
              <a:t>Monasterio</a:t>
            </a:r>
            <a:r>
              <a:rPr lang="es-ES" sz="1400" b="1" dirty="0"/>
              <a:t> de San </a:t>
            </a:r>
            <a:r>
              <a:rPr lang="es-ES" sz="1400" b="1" dirty="0" smtClean="0"/>
              <a:t>Pelayo</a:t>
            </a:r>
          </a:p>
          <a:p>
            <a:r>
              <a:rPr lang="es-ES" sz="1400" dirty="0" smtClean="0"/>
              <a:t>FERNÁNDEZ </a:t>
            </a:r>
            <a:r>
              <a:rPr lang="es-ES" sz="1400" dirty="0"/>
              <a:t>CONDE, </a:t>
            </a:r>
            <a:r>
              <a:rPr lang="es-ES" sz="1400" i="1" dirty="0"/>
              <a:t>El Monasterio de S. Pelayo. Colección Diplomática (1450-1546</a:t>
            </a:r>
            <a:r>
              <a:rPr lang="es-ES" sz="1400" dirty="0"/>
              <a:t>). 1990..., pp. </a:t>
            </a:r>
            <a:r>
              <a:rPr lang="es-ES" sz="1400" dirty="0" smtClean="0"/>
              <a:t>289-292.</a:t>
            </a:r>
            <a:endParaRPr lang="es-ES" sz="1400" dirty="0"/>
          </a:p>
        </p:txBody>
      </p:sp>
      <p:sp>
        <p:nvSpPr>
          <p:cNvPr id="7" name="6 CuadroTexto"/>
          <p:cNvSpPr txBox="1"/>
          <p:nvPr/>
        </p:nvSpPr>
        <p:spPr>
          <a:xfrm>
            <a:off x="5224025" y="5489857"/>
            <a:ext cx="3822599" cy="1354217"/>
          </a:xfrm>
          <a:prstGeom prst="rect">
            <a:avLst/>
          </a:prstGeom>
          <a:solidFill>
            <a:schemeClr val="bg1">
              <a:lumMod val="95000"/>
            </a:schemeClr>
          </a:solidFill>
        </p:spPr>
        <p:txBody>
          <a:bodyPr wrap="square" rtlCol="0">
            <a:spAutoFit/>
          </a:bodyPr>
          <a:lstStyle/>
          <a:p>
            <a:pPr lvl="0"/>
            <a:r>
              <a:rPr lang="es-ES" sz="1400" dirty="0" smtClean="0"/>
              <a:t>Se </a:t>
            </a:r>
            <a:r>
              <a:rPr lang="es-ES" sz="1400" dirty="0"/>
              <a:t>sabe que San Millán predicó en la Rioja y en Cantabria a mediados del siglo VI, los discípulos </a:t>
            </a:r>
            <a:r>
              <a:rPr lang="es-ES" sz="1400" dirty="0">
                <a:solidFill>
                  <a:prstClr val="black"/>
                </a:solidFill>
              </a:rPr>
              <a:t>extendieron su nombre por diferentes lugares de los astures y quedó como topónimo de antiguas capillas. </a:t>
            </a:r>
            <a:endParaRPr lang="es-ES" sz="1200" dirty="0" smtClean="0">
              <a:solidFill>
                <a:prstClr val="black"/>
              </a:solidFill>
            </a:endParaRPr>
          </a:p>
          <a:p>
            <a:pPr lvl="0" algn="r"/>
            <a:r>
              <a:rPr lang="es-ES" sz="1200" dirty="0" smtClean="0">
                <a:solidFill>
                  <a:prstClr val="black"/>
                </a:solidFill>
              </a:rPr>
              <a:t>ALONSO CABEZA. </a:t>
            </a:r>
            <a:r>
              <a:rPr lang="es-ES" sz="1200" dirty="0">
                <a:solidFill>
                  <a:prstClr val="black"/>
                </a:solidFill>
              </a:rPr>
              <a:t>1992, p. 31;  </a:t>
            </a:r>
            <a:r>
              <a:rPr lang="es-ES" sz="1200" dirty="0" err="1">
                <a:solidFill>
                  <a:prstClr val="black"/>
                </a:solidFill>
              </a:rPr>
              <a:t>ibid</a:t>
            </a:r>
            <a:r>
              <a:rPr lang="es-ES" sz="1200" dirty="0">
                <a:solidFill>
                  <a:prstClr val="black"/>
                </a:solidFill>
              </a:rPr>
              <a:t>, 2007, </a:t>
            </a:r>
            <a:r>
              <a:rPr lang="es-ES" sz="1200" dirty="0" smtClean="0">
                <a:solidFill>
                  <a:prstClr val="black"/>
                </a:solidFill>
              </a:rPr>
              <a:t>p.175</a:t>
            </a:r>
            <a:endParaRPr lang="es-ES" sz="1200" dirty="0" smtClean="0"/>
          </a:p>
        </p:txBody>
      </p:sp>
      <p:sp>
        <p:nvSpPr>
          <p:cNvPr id="9" name="8 CuadroTexto"/>
          <p:cNvSpPr txBox="1"/>
          <p:nvPr/>
        </p:nvSpPr>
        <p:spPr>
          <a:xfrm>
            <a:off x="3049226" y="5838643"/>
            <a:ext cx="2051720" cy="523220"/>
          </a:xfrm>
          <a:prstGeom prst="rect">
            <a:avLst/>
          </a:prstGeom>
          <a:noFill/>
        </p:spPr>
        <p:txBody>
          <a:bodyPr wrap="square" rtlCol="0">
            <a:spAutoFit/>
          </a:bodyPr>
          <a:lstStyle/>
          <a:p>
            <a:r>
              <a:rPr lang="es-ES" sz="1400" b="1" dirty="0">
                <a:solidFill>
                  <a:schemeClr val="bg1"/>
                </a:solidFill>
              </a:rPr>
              <a:t>C</a:t>
            </a:r>
            <a:r>
              <a:rPr lang="es-ES" sz="1400" b="1" dirty="0" smtClean="0">
                <a:solidFill>
                  <a:schemeClr val="bg1"/>
                </a:solidFill>
              </a:rPr>
              <a:t>apilla </a:t>
            </a:r>
            <a:r>
              <a:rPr lang="es-ES" sz="1400" b="1" dirty="0">
                <a:solidFill>
                  <a:schemeClr val="bg1"/>
                </a:solidFill>
              </a:rPr>
              <a:t>de S. </a:t>
            </a:r>
            <a:r>
              <a:rPr lang="es-ES" sz="1400" b="1" dirty="0" smtClean="0">
                <a:solidFill>
                  <a:schemeClr val="bg1"/>
                </a:solidFill>
              </a:rPr>
              <a:t>Millán. 1561 </a:t>
            </a:r>
          </a:p>
          <a:p>
            <a:r>
              <a:rPr lang="es-ES" sz="1400" b="1" dirty="0">
                <a:solidFill>
                  <a:schemeClr val="bg1"/>
                </a:solidFill>
              </a:rPr>
              <a:t>Llames </a:t>
            </a:r>
            <a:r>
              <a:rPr lang="es-ES" sz="1400" b="1" dirty="0" smtClean="0">
                <a:solidFill>
                  <a:schemeClr val="bg1"/>
                </a:solidFill>
              </a:rPr>
              <a:t>de Granda- </a:t>
            </a:r>
            <a:r>
              <a:rPr lang="es-ES" sz="1400" b="1" dirty="0">
                <a:solidFill>
                  <a:schemeClr val="bg1"/>
                </a:solidFill>
              </a:rPr>
              <a:t>Siero</a:t>
            </a:r>
            <a:endParaRPr lang="es-ES_tradnl" sz="1400" b="1" dirty="0">
              <a:solidFill>
                <a:schemeClr val="bg1"/>
              </a:solidFill>
            </a:endParaRPr>
          </a:p>
        </p:txBody>
      </p:sp>
      <p:pic>
        <p:nvPicPr>
          <p:cNvPr id="15" name="1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2002488"/>
            <a:ext cx="2304256" cy="3474868"/>
          </a:xfrm>
          <a:prstGeom prst="rect">
            <a:avLst/>
          </a:prstGeom>
        </p:spPr>
      </p:pic>
      <p:pic>
        <p:nvPicPr>
          <p:cNvPr id="16" name="1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664" y="2424875"/>
            <a:ext cx="2234400" cy="3369522"/>
          </a:xfrm>
          <a:prstGeom prst="rect">
            <a:avLst/>
          </a:prstGeom>
        </p:spPr>
      </p:pic>
      <p:sp>
        <p:nvSpPr>
          <p:cNvPr id="18" name="17 CuadroTexto"/>
          <p:cNvSpPr txBox="1"/>
          <p:nvPr/>
        </p:nvSpPr>
        <p:spPr>
          <a:xfrm>
            <a:off x="48480" y="5098832"/>
            <a:ext cx="2795328" cy="954107"/>
          </a:xfrm>
          <a:prstGeom prst="rect">
            <a:avLst/>
          </a:prstGeom>
          <a:solidFill>
            <a:srgbClr val="FFFFCC"/>
          </a:solidFill>
        </p:spPr>
        <p:txBody>
          <a:bodyPr wrap="square" rtlCol="0">
            <a:spAutoFit/>
          </a:bodyPr>
          <a:lstStyle/>
          <a:p>
            <a:r>
              <a:rPr lang="es-ES" sz="1400" i="1" dirty="0" smtClean="0"/>
              <a:t>Centro</a:t>
            </a:r>
            <a:r>
              <a:rPr lang="es-ES" sz="1400" dirty="0"/>
              <a:t>-</a:t>
            </a:r>
            <a:r>
              <a:rPr lang="es-ES" sz="1400" dirty="0" smtClean="0"/>
              <a:t> Agustín Gómez Martinez</a:t>
            </a:r>
            <a:r>
              <a:rPr lang="es-ES_tradnl" sz="1400" dirty="0"/>
              <a:t>,</a:t>
            </a:r>
            <a:r>
              <a:rPr lang="es-ES_tradnl" sz="1400" dirty="0" smtClean="0"/>
              <a:t> gran amigo y compañero, a quien agradezco su presencia en este evento, con otros tres almerienses. </a:t>
            </a:r>
          </a:p>
        </p:txBody>
      </p:sp>
      <p:grpSp>
        <p:nvGrpSpPr>
          <p:cNvPr id="27" name="26 Grupo"/>
          <p:cNvGrpSpPr/>
          <p:nvPr/>
        </p:nvGrpSpPr>
        <p:grpSpPr>
          <a:xfrm>
            <a:off x="5191109" y="2431325"/>
            <a:ext cx="3855515" cy="3150285"/>
            <a:chOff x="5191109" y="2410499"/>
            <a:chExt cx="3855515" cy="3150285"/>
          </a:xfrm>
        </p:grpSpPr>
        <p:sp>
          <p:nvSpPr>
            <p:cNvPr id="8" name="7 CuadroTexto"/>
            <p:cNvSpPr txBox="1"/>
            <p:nvPr/>
          </p:nvSpPr>
          <p:spPr>
            <a:xfrm>
              <a:off x="5191109" y="5253007"/>
              <a:ext cx="3816424" cy="307777"/>
            </a:xfrm>
            <a:prstGeom prst="rect">
              <a:avLst/>
            </a:prstGeom>
            <a:noFill/>
          </p:spPr>
          <p:txBody>
            <a:bodyPr wrap="square" rtlCol="0">
              <a:spAutoFit/>
            </a:bodyPr>
            <a:lstStyle/>
            <a:p>
              <a:pPr algn="ctr"/>
              <a:r>
                <a:rPr lang="es-ES" sz="1400" b="1" dirty="0" smtClean="0"/>
                <a:t>Peana: </a:t>
              </a:r>
              <a:r>
                <a:rPr lang="es-ES" sz="1400" b="1" i="1" dirty="0" smtClean="0"/>
                <a:t>Primer Benedictino Patrono </a:t>
              </a:r>
              <a:r>
                <a:rPr lang="es-ES" sz="1400" b="1" i="1" dirty="0"/>
                <a:t>de </a:t>
              </a:r>
              <a:r>
                <a:rPr lang="es-ES" sz="1400" b="1" i="1" dirty="0" smtClean="0"/>
                <a:t>España</a:t>
              </a:r>
              <a:r>
                <a:rPr lang="es-ES" sz="1400" b="1" dirty="0" smtClean="0"/>
                <a:t>”</a:t>
              </a:r>
              <a:endParaRPr lang="es-ES_tradnl" sz="1400" b="1"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025" y="3452807"/>
              <a:ext cx="3822599" cy="1863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22 Rectángulo"/>
            <p:cNvSpPr/>
            <p:nvPr/>
          </p:nvSpPr>
          <p:spPr>
            <a:xfrm>
              <a:off x="5224025" y="2425999"/>
              <a:ext cx="2444319" cy="1015663"/>
            </a:xfrm>
            <a:prstGeom prst="rect">
              <a:avLst/>
            </a:prstGeom>
            <a:solidFill>
              <a:schemeClr val="bg1">
                <a:lumMod val="85000"/>
              </a:schemeClr>
            </a:solidFill>
          </p:spPr>
          <p:txBody>
            <a:bodyPr wrap="square">
              <a:spAutoFit/>
            </a:bodyPr>
            <a:lstStyle/>
            <a:p>
              <a:pPr algn="ctr"/>
              <a:r>
                <a:rPr lang="es-ES" sz="1200" b="1" dirty="0" smtClean="0"/>
                <a:t>SAN MILLÁN Patrono </a:t>
              </a:r>
              <a:r>
                <a:rPr lang="es-ES" sz="1200" b="1" dirty="0"/>
                <a:t>de los reinos de Castilla y Navarra y </a:t>
              </a:r>
              <a:r>
                <a:rPr lang="es-ES" sz="1200" b="1" u="sng" dirty="0" smtClean="0"/>
                <a:t>COPATRÓN DE ESPAÑA</a:t>
              </a:r>
              <a:r>
                <a:rPr lang="es-ES" sz="1200" b="1" dirty="0" smtClean="0"/>
                <a:t>, tras la</a:t>
              </a:r>
            </a:p>
            <a:p>
              <a:pPr algn="ctr"/>
              <a:r>
                <a:rPr lang="es-ES" sz="1200" b="1" dirty="0" smtClean="0"/>
                <a:t>Batalla de Simancas (939). Ramiro II Rey de León</a:t>
              </a:r>
              <a:endParaRPr lang="es-ES" sz="1200" b="1" dirty="0"/>
            </a:p>
          </p:txBody>
        </p:sp>
        <p:pic>
          <p:nvPicPr>
            <p:cNvPr id="2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6268" y="2425999"/>
              <a:ext cx="1246546" cy="101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4025" y="3402849"/>
              <a:ext cx="3822599" cy="1863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29 Rectángulo"/>
            <p:cNvSpPr/>
            <p:nvPr/>
          </p:nvSpPr>
          <p:spPr>
            <a:xfrm>
              <a:off x="5224025" y="2410499"/>
              <a:ext cx="2444319" cy="1015663"/>
            </a:xfrm>
            <a:prstGeom prst="rect">
              <a:avLst/>
            </a:prstGeom>
            <a:solidFill>
              <a:schemeClr val="bg1">
                <a:lumMod val="95000"/>
              </a:schemeClr>
            </a:solidFill>
          </p:spPr>
          <p:txBody>
            <a:bodyPr wrap="square">
              <a:spAutoFit/>
            </a:bodyPr>
            <a:lstStyle/>
            <a:p>
              <a:pPr algn="ctr"/>
              <a:r>
                <a:rPr lang="es-ES" sz="1200" b="1" dirty="0" smtClean="0"/>
                <a:t>SAN MILLÁN Patrono </a:t>
              </a:r>
              <a:r>
                <a:rPr lang="es-ES" sz="1200" b="1" dirty="0"/>
                <a:t>de los reinos de Castilla y Navarra y </a:t>
              </a:r>
              <a:r>
                <a:rPr lang="es-ES" sz="1200" b="1" u="sng" dirty="0" smtClean="0"/>
                <a:t>COPATRÓN DE ESPAÑA</a:t>
              </a:r>
              <a:r>
                <a:rPr lang="es-ES" sz="1200" b="1" dirty="0" smtClean="0"/>
                <a:t>, tras la</a:t>
              </a:r>
            </a:p>
            <a:p>
              <a:pPr algn="ctr"/>
              <a:r>
                <a:rPr lang="es-ES" sz="1200" b="1" dirty="0" smtClean="0"/>
                <a:t>Batalla de Simancas (939). Ramiro II Rey de León</a:t>
              </a:r>
              <a:endParaRPr lang="es-ES" sz="1200" b="1" dirty="0"/>
            </a:p>
          </p:txBody>
        </p:sp>
        <p:pic>
          <p:nvPicPr>
            <p:cNvPr id="3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6268" y="2410499"/>
              <a:ext cx="1246546" cy="101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27 Rectángulo"/>
          <p:cNvSpPr/>
          <p:nvPr/>
        </p:nvSpPr>
        <p:spPr>
          <a:xfrm>
            <a:off x="827584" y="509771"/>
            <a:ext cx="6928683" cy="830997"/>
          </a:xfrm>
          <a:prstGeom prst="rect">
            <a:avLst/>
          </a:prstGeom>
          <a:solidFill>
            <a:schemeClr val="bg1">
              <a:lumMod val="95000"/>
            </a:schemeClr>
          </a:solidFill>
        </p:spPr>
        <p:txBody>
          <a:bodyPr wrap="square">
            <a:spAutoFit/>
          </a:bodyPr>
          <a:lstStyle/>
          <a:p>
            <a:pPr lvl="0"/>
            <a:r>
              <a:rPr lang="es-ES" sz="2400" b="1" i="1" dirty="0" smtClean="0">
                <a:solidFill>
                  <a:prstClr val="black"/>
                </a:solidFill>
              </a:rPr>
              <a:t>1489.-</a:t>
            </a:r>
            <a:r>
              <a:rPr lang="es-ES" sz="2400" b="1" dirty="0" smtClean="0">
                <a:solidFill>
                  <a:prstClr val="black"/>
                </a:solidFill>
              </a:rPr>
              <a:t> Delimitación por el</a:t>
            </a:r>
            <a:r>
              <a:rPr lang="es-ES" sz="2400" b="1" i="1" dirty="0" smtClean="0">
                <a:solidFill>
                  <a:prstClr val="black"/>
                </a:solidFill>
              </a:rPr>
              <a:t> Camino </a:t>
            </a:r>
            <a:r>
              <a:rPr lang="es-ES" sz="2400" b="1" i="1" dirty="0">
                <a:solidFill>
                  <a:prstClr val="black"/>
                </a:solidFill>
              </a:rPr>
              <a:t>francés</a:t>
            </a:r>
            <a:r>
              <a:rPr lang="es-ES" sz="2400" dirty="0">
                <a:solidFill>
                  <a:prstClr val="black"/>
                </a:solidFill>
              </a:rPr>
              <a:t> en tierras de Pumarín. </a:t>
            </a:r>
            <a:r>
              <a:rPr lang="es-ES" sz="2400" i="1" dirty="0">
                <a:solidFill>
                  <a:prstClr val="black"/>
                </a:solidFill>
              </a:rPr>
              <a:t>Feligresía de </a:t>
            </a:r>
            <a:r>
              <a:rPr lang="es-ES" sz="2400" b="1" i="1" dirty="0">
                <a:solidFill>
                  <a:prstClr val="black"/>
                </a:solidFill>
              </a:rPr>
              <a:t>S. Pedro de Carrio</a:t>
            </a:r>
            <a:r>
              <a:rPr lang="es-ES" sz="2400" dirty="0">
                <a:solidFill>
                  <a:prstClr val="black"/>
                </a:solidFill>
              </a:rPr>
              <a:t> (Granda).</a:t>
            </a:r>
          </a:p>
        </p:txBody>
      </p:sp>
      <p:sp>
        <p:nvSpPr>
          <p:cNvPr id="2048" name="2047 Rectángulo"/>
          <p:cNvSpPr/>
          <p:nvPr/>
        </p:nvSpPr>
        <p:spPr>
          <a:xfrm>
            <a:off x="48481" y="6088360"/>
            <a:ext cx="2795328" cy="738664"/>
          </a:xfrm>
          <a:prstGeom prst="rect">
            <a:avLst/>
          </a:prstGeom>
          <a:solidFill>
            <a:srgbClr val="FFFFCC"/>
          </a:solidFill>
        </p:spPr>
        <p:txBody>
          <a:bodyPr wrap="square">
            <a:spAutoFit/>
          </a:bodyPr>
          <a:lstStyle/>
          <a:p>
            <a:pPr lvl="0"/>
            <a:r>
              <a:rPr lang="es-ES_tradnl" sz="1400" dirty="0">
                <a:solidFill>
                  <a:prstClr val="black"/>
                </a:solidFill>
              </a:rPr>
              <a:t>Sin </a:t>
            </a:r>
            <a:r>
              <a:rPr lang="es-ES_tradnl" sz="1400" i="1" dirty="0" err="1">
                <a:solidFill>
                  <a:prstClr val="black"/>
                </a:solidFill>
              </a:rPr>
              <a:t>rocinate</a:t>
            </a:r>
            <a:r>
              <a:rPr lang="es-ES_tradnl" sz="1400" dirty="0">
                <a:solidFill>
                  <a:prstClr val="black"/>
                </a:solidFill>
              </a:rPr>
              <a:t>, en el 2008, acudió a venerar las Santas Reliquias  al ir a Santiago.</a:t>
            </a:r>
            <a:endParaRPr lang="es-ES" sz="1400" dirty="0">
              <a:solidFill>
                <a:prstClr val="black"/>
              </a:solidFill>
            </a:endParaRPr>
          </a:p>
        </p:txBody>
      </p:sp>
      <p:sp>
        <p:nvSpPr>
          <p:cNvPr id="2050" name="2049 Rectángulo"/>
          <p:cNvSpPr/>
          <p:nvPr/>
        </p:nvSpPr>
        <p:spPr>
          <a:xfrm>
            <a:off x="251520" y="44624"/>
            <a:ext cx="4661794" cy="461665"/>
          </a:xfrm>
          <a:prstGeom prst="rect">
            <a:avLst/>
          </a:prstGeom>
          <a:solidFill>
            <a:schemeClr val="bg1">
              <a:lumMod val="85000"/>
            </a:schemeClr>
          </a:solidFill>
        </p:spPr>
        <p:txBody>
          <a:bodyPr wrap="square">
            <a:spAutoFit/>
          </a:bodyPr>
          <a:lstStyle/>
          <a:p>
            <a:pPr lvl="0"/>
            <a:r>
              <a:rPr lang="es-ES" sz="2400" b="1" u="sng" dirty="0">
                <a:solidFill>
                  <a:prstClr val="black"/>
                </a:solidFill>
              </a:rPr>
              <a:t>El </a:t>
            </a:r>
            <a:r>
              <a:rPr lang="es-ES" sz="2400" b="1" i="1" u="sng" dirty="0">
                <a:solidFill>
                  <a:prstClr val="black"/>
                </a:solidFill>
              </a:rPr>
              <a:t>camino francés</a:t>
            </a:r>
            <a:r>
              <a:rPr lang="es-ES" sz="2400" b="1" u="sng" dirty="0">
                <a:solidFill>
                  <a:prstClr val="black"/>
                </a:solidFill>
              </a:rPr>
              <a:t> en </a:t>
            </a:r>
            <a:r>
              <a:rPr lang="es-ES" sz="2400" b="1" u="sng" dirty="0" smtClean="0">
                <a:solidFill>
                  <a:prstClr val="black"/>
                </a:solidFill>
              </a:rPr>
              <a:t>SIERO</a:t>
            </a:r>
            <a:r>
              <a:rPr lang="es-ES" sz="2400" b="1" dirty="0" smtClean="0">
                <a:solidFill>
                  <a:prstClr val="black"/>
                </a:solidFill>
              </a:rPr>
              <a:t>. Granda </a:t>
            </a:r>
            <a:endParaRPr lang="es-ES" sz="2400" b="1" dirty="0">
              <a:solidFill>
                <a:prstClr val="black"/>
              </a:solidFill>
            </a:endParaRPr>
          </a:p>
        </p:txBody>
      </p:sp>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160000" cy="7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203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048"/>
                                        </p:tgtEl>
                                        <p:attrNameLst>
                                          <p:attrName>style.visibility</p:attrName>
                                        </p:attrNameLst>
                                      </p:cBhvr>
                                      <p:to>
                                        <p:strVal val="visible"/>
                                      </p:to>
                                    </p:set>
                                    <p:anim calcmode="lin" valueType="num">
                                      <p:cBhvr>
                                        <p:cTn id="28" dur="1000" fill="hold"/>
                                        <p:tgtEl>
                                          <p:spTgt spid="2048"/>
                                        </p:tgtEl>
                                        <p:attrNameLst>
                                          <p:attrName>ppt_w</p:attrName>
                                        </p:attrNameLst>
                                      </p:cBhvr>
                                      <p:tavLst>
                                        <p:tav tm="0">
                                          <p:val>
                                            <p:fltVal val="0"/>
                                          </p:val>
                                        </p:tav>
                                        <p:tav tm="100000">
                                          <p:val>
                                            <p:strVal val="#ppt_w"/>
                                          </p:val>
                                        </p:tav>
                                      </p:tavLst>
                                    </p:anim>
                                    <p:anim calcmode="lin" valueType="num">
                                      <p:cBhvr>
                                        <p:cTn id="29" dur="1000" fill="hold"/>
                                        <p:tgtEl>
                                          <p:spTgt spid="2048"/>
                                        </p:tgtEl>
                                        <p:attrNameLst>
                                          <p:attrName>ppt_h</p:attrName>
                                        </p:attrNameLst>
                                      </p:cBhvr>
                                      <p:tavLst>
                                        <p:tav tm="0">
                                          <p:val>
                                            <p:fltVal val="0"/>
                                          </p:val>
                                        </p:tav>
                                        <p:tav tm="100000">
                                          <p:val>
                                            <p:strVal val="#ppt_h"/>
                                          </p:val>
                                        </p:tav>
                                      </p:tavLst>
                                    </p:anim>
                                    <p:anim calcmode="lin" valueType="num">
                                      <p:cBhvr>
                                        <p:cTn id="30" dur="1000" fill="hold"/>
                                        <p:tgtEl>
                                          <p:spTgt spid="2048"/>
                                        </p:tgtEl>
                                        <p:attrNameLst>
                                          <p:attrName>style.rotation</p:attrName>
                                        </p:attrNameLst>
                                      </p:cBhvr>
                                      <p:tavLst>
                                        <p:tav tm="0">
                                          <p:val>
                                            <p:fltVal val="90"/>
                                          </p:val>
                                        </p:tav>
                                        <p:tav tm="100000">
                                          <p:val>
                                            <p:fltVal val="0"/>
                                          </p:val>
                                        </p:tav>
                                      </p:tavLst>
                                    </p:anim>
                                    <p:animEffect transition="in" filter="fade">
                                      <p:cBhvr>
                                        <p:cTn id="31" dur="1000"/>
                                        <p:tgtEl>
                                          <p:spTgt spid="204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8" grpId="0" animBg="1"/>
      <p:bldP spid="20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nvSpPr>
        <p:spPr>
          <a:xfrm>
            <a:off x="251520" y="44624"/>
            <a:ext cx="5112568" cy="461665"/>
          </a:xfrm>
          <a:prstGeom prst="rect">
            <a:avLst/>
          </a:prstGeom>
          <a:solidFill>
            <a:schemeClr val="bg1">
              <a:lumMod val="85000"/>
            </a:schemeClr>
          </a:solidFill>
        </p:spPr>
        <p:txBody>
          <a:bodyPr wrap="square">
            <a:spAutoFit/>
          </a:bodyPr>
          <a:lstStyle/>
          <a:p>
            <a:pPr lvl="0"/>
            <a:r>
              <a:rPr lang="es-ES" sz="2400" b="1" u="sng" dirty="0">
                <a:solidFill>
                  <a:prstClr val="black"/>
                </a:solidFill>
              </a:rPr>
              <a:t>El </a:t>
            </a:r>
            <a:r>
              <a:rPr lang="es-ES" sz="2400" b="1" i="1" u="sng" dirty="0">
                <a:solidFill>
                  <a:prstClr val="black"/>
                </a:solidFill>
              </a:rPr>
              <a:t>camino francés</a:t>
            </a:r>
            <a:r>
              <a:rPr lang="es-ES" sz="2400" b="1" u="sng" dirty="0">
                <a:solidFill>
                  <a:prstClr val="black"/>
                </a:solidFill>
              </a:rPr>
              <a:t> en </a:t>
            </a:r>
            <a:r>
              <a:rPr lang="es-ES" sz="2400" b="1" u="sng" dirty="0" smtClean="0">
                <a:solidFill>
                  <a:prstClr val="black"/>
                </a:solidFill>
              </a:rPr>
              <a:t>SIERO</a:t>
            </a:r>
            <a:r>
              <a:rPr lang="es-ES" sz="2400" b="1" dirty="0" smtClean="0">
                <a:solidFill>
                  <a:prstClr val="black"/>
                </a:solidFill>
              </a:rPr>
              <a:t>: La Barreda</a:t>
            </a:r>
            <a:endParaRPr lang="es-ES" sz="2400" b="1" u="sng" dirty="0">
              <a:solidFill>
                <a:prstClr val="black"/>
              </a:solidFill>
            </a:endParaRPr>
          </a:p>
        </p:txBody>
      </p:sp>
      <p:sp>
        <p:nvSpPr>
          <p:cNvPr id="5" name="4 CuadroTexto"/>
          <p:cNvSpPr txBox="1"/>
          <p:nvPr/>
        </p:nvSpPr>
        <p:spPr>
          <a:xfrm>
            <a:off x="107504" y="581171"/>
            <a:ext cx="9001000" cy="1477328"/>
          </a:xfrm>
          <a:prstGeom prst="rect">
            <a:avLst/>
          </a:prstGeom>
          <a:solidFill>
            <a:schemeClr val="bg1">
              <a:lumMod val="95000"/>
            </a:schemeClr>
          </a:solidFill>
        </p:spPr>
        <p:txBody>
          <a:bodyPr wrap="square" rtlCol="0">
            <a:spAutoFit/>
          </a:bodyPr>
          <a:lstStyle/>
          <a:p>
            <a:r>
              <a:rPr lang="es-ES" dirty="0" smtClean="0"/>
              <a:t>1493.</a:t>
            </a:r>
            <a:r>
              <a:rPr lang="es-ES_tradnl" dirty="0" smtClean="0"/>
              <a:t>- </a:t>
            </a:r>
            <a:r>
              <a:rPr lang="es-ES" dirty="0"/>
              <a:t>“</a:t>
            </a:r>
            <a:r>
              <a:rPr lang="es-ES" i="1" dirty="0"/>
              <a:t>…camino antiguo de San Miguel va a la sierra de Colloto</a:t>
            </a:r>
            <a:r>
              <a:rPr lang="es-ES" dirty="0" smtClean="0"/>
              <a:t>.” La Cruz de San Miguel de La Barreda, </a:t>
            </a:r>
            <a:r>
              <a:rPr lang="es-ES" dirty="0"/>
              <a:t>donde los </a:t>
            </a:r>
            <a:r>
              <a:rPr lang="es-ES" dirty="0" smtClean="0"/>
              <a:t>peregrinos </a:t>
            </a:r>
            <a:r>
              <a:rPr lang="es-ES" dirty="0"/>
              <a:t>que venían de Castilla por </a:t>
            </a:r>
            <a:r>
              <a:rPr lang="es-ES" dirty="0" smtClean="0"/>
              <a:t>Tiñana y puente de Santianes a San </a:t>
            </a:r>
            <a:r>
              <a:rPr lang="es-ES" dirty="0"/>
              <a:t>Juan </a:t>
            </a:r>
            <a:r>
              <a:rPr lang="es-ES" dirty="0" smtClean="0"/>
              <a:t>del Obispo, se </a:t>
            </a:r>
            <a:r>
              <a:rPr lang="es-ES" dirty="0"/>
              <a:t>incorporaban </a:t>
            </a:r>
            <a:r>
              <a:rPr lang="es-ES" dirty="0" smtClean="0"/>
              <a:t>al antiguo camino real a Oviedo, que viene por Noreña desde La Pola de Siero.  </a:t>
            </a:r>
            <a:r>
              <a:rPr lang="es-ES" sz="1600" dirty="0" smtClean="0"/>
              <a:t>(</a:t>
            </a:r>
            <a:r>
              <a:rPr lang="es-ES" sz="1600" dirty="0"/>
              <a:t>Facilitado por Juan Ramón Muñíz Álvarez).</a:t>
            </a:r>
            <a:r>
              <a:rPr lang="es-ES" dirty="0"/>
              <a:t> </a:t>
            </a:r>
            <a:endParaRPr lang="es-ES" dirty="0" smtClean="0"/>
          </a:p>
          <a:p>
            <a:pPr algn="r"/>
            <a:r>
              <a:rPr lang="es-ES" dirty="0" smtClean="0"/>
              <a:t>Libro de El Prior. A.C.O., Tiñana. 25 de Mayo 1493</a:t>
            </a:r>
            <a:endParaRPr lang="es-ES_tradnl" dirty="0"/>
          </a:p>
        </p:txBody>
      </p:sp>
      <p:pic>
        <p:nvPicPr>
          <p:cNvPr id="8" name="7 Imagen"/>
          <p:cNvPicPr>
            <a:picLocks noChangeAspect="1"/>
          </p:cNvPicPr>
          <p:nvPr/>
        </p:nvPicPr>
        <p:blipFill rotWithShape="1">
          <a:blip r:embed="rId2" cstate="print">
            <a:extLst>
              <a:ext uri="{28A0092B-C50C-407E-A947-70E740481C1C}">
                <a14:useLocalDpi xmlns:a14="http://schemas.microsoft.com/office/drawing/2010/main" val="0"/>
              </a:ext>
            </a:extLst>
          </a:blip>
          <a:srcRect l="24250" t="21183" r="13271" b="44761"/>
          <a:stretch/>
        </p:blipFill>
        <p:spPr>
          <a:xfrm>
            <a:off x="3410076" y="2137788"/>
            <a:ext cx="2810465" cy="1531929"/>
          </a:xfrm>
          <a:prstGeom prst="rect">
            <a:avLst/>
          </a:prstGeom>
        </p:spPr>
      </p:pic>
      <p:sp>
        <p:nvSpPr>
          <p:cNvPr id="9" name="8 CuadroTexto"/>
          <p:cNvSpPr txBox="1"/>
          <p:nvPr/>
        </p:nvSpPr>
        <p:spPr>
          <a:xfrm>
            <a:off x="3410076" y="3649956"/>
            <a:ext cx="2779543" cy="307777"/>
          </a:xfrm>
          <a:prstGeom prst="rect">
            <a:avLst/>
          </a:prstGeom>
          <a:noFill/>
        </p:spPr>
        <p:txBody>
          <a:bodyPr wrap="none" rtlCol="0">
            <a:spAutoFit/>
          </a:bodyPr>
          <a:lstStyle/>
          <a:p>
            <a:r>
              <a:rPr lang="es-ES" sz="1400" b="1" dirty="0">
                <a:solidFill>
                  <a:schemeClr val="bg1"/>
                </a:solidFill>
              </a:rPr>
              <a:t>Iglesia de San Miguel de la Barreda</a:t>
            </a:r>
          </a:p>
        </p:txBody>
      </p:sp>
      <p:grpSp>
        <p:nvGrpSpPr>
          <p:cNvPr id="2" name="1 Grupo"/>
          <p:cNvGrpSpPr/>
          <p:nvPr/>
        </p:nvGrpSpPr>
        <p:grpSpPr>
          <a:xfrm>
            <a:off x="44932" y="4274242"/>
            <a:ext cx="3374940" cy="2517958"/>
            <a:chOff x="44932" y="4274242"/>
            <a:chExt cx="3374940" cy="2517958"/>
          </a:xfrm>
        </p:grpSpPr>
        <p:sp>
          <p:nvSpPr>
            <p:cNvPr id="10" name="9 CuadroTexto"/>
            <p:cNvSpPr txBox="1"/>
            <p:nvPr/>
          </p:nvSpPr>
          <p:spPr>
            <a:xfrm>
              <a:off x="67139" y="5930426"/>
              <a:ext cx="3343689" cy="861774"/>
            </a:xfrm>
            <a:prstGeom prst="rect">
              <a:avLst/>
            </a:prstGeom>
            <a:solidFill>
              <a:schemeClr val="bg2"/>
            </a:solidFill>
          </p:spPr>
          <p:txBody>
            <a:bodyPr wrap="square" lIns="0" tIns="0" rIns="0" bIns="0" rtlCol="0">
              <a:spAutoFit/>
            </a:bodyPr>
            <a:lstStyle/>
            <a:p>
              <a:r>
                <a:rPr lang="es-ES" sz="1400" b="1" u="sng" dirty="0" smtClean="0"/>
                <a:t>LA CRUZ</a:t>
              </a:r>
              <a:r>
                <a:rPr lang="es-ES" sz="1400" b="1" dirty="0" smtClean="0"/>
                <a:t>: </a:t>
              </a:r>
            </a:p>
            <a:p>
              <a:pPr algn="ctr"/>
              <a:r>
                <a:rPr lang="es-ES" sz="1400" b="1" u="sng" dirty="0" smtClean="0"/>
                <a:t>Cruce del camino antiguo de San Miguel</a:t>
              </a:r>
            </a:p>
            <a:p>
              <a:r>
                <a:rPr lang="es-ES" sz="1400" dirty="0" smtClean="0"/>
                <a:t>Nido </a:t>
              </a:r>
              <a:r>
                <a:rPr lang="es-ES" sz="1400" dirty="0"/>
                <a:t>de ametralladora- </a:t>
              </a:r>
              <a:r>
                <a:rPr lang="es-ES" sz="1400" dirty="0" smtClean="0"/>
                <a:t>1937</a:t>
              </a:r>
              <a:r>
                <a:rPr lang="es-ES" sz="1400" dirty="0"/>
                <a:t>.</a:t>
              </a:r>
              <a:r>
                <a:rPr lang="es-ES" sz="1400" dirty="0" smtClean="0"/>
                <a:t> </a:t>
              </a:r>
            </a:p>
            <a:p>
              <a:r>
                <a:rPr lang="es-ES" sz="1400" i="1" dirty="0"/>
                <a:t>D</a:t>
              </a:r>
              <a:r>
                <a:rPr lang="es-ES" sz="1400" i="1" dirty="0" smtClean="0"/>
                <a:t>erecha</a:t>
              </a:r>
              <a:r>
                <a:rPr lang="es-ES" sz="1400" dirty="0" smtClean="0"/>
                <a:t>: </a:t>
              </a:r>
              <a:r>
                <a:rPr lang="es-ES" sz="1400" b="1" dirty="0" smtClean="0"/>
                <a:t>Cementerio de El Cristo.</a:t>
              </a:r>
              <a:endParaRPr lang="es-ES" sz="1400" dirty="0"/>
            </a:p>
          </p:txBody>
        </p:sp>
        <p:pic>
          <p:nvPicPr>
            <p:cNvPr id="11" name="10 Imagen"/>
            <p:cNvPicPr>
              <a:picLocks noChangeAspect="1"/>
            </p:cNvPicPr>
            <p:nvPr/>
          </p:nvPicPr>
          <p:blipFill rotWithShape="1">
            <a:blip r:embed="rId3" cstate="print">
              <a:extLst>
                <a:ext uri="{28A0092B-C50C-407E-A947-70E740481C1C}">
                  <a14:useLocalDpi xmlns:a14="http://schemas.microsoft.com/office/drawing/2010/main" val="0"/>
                </a:ext>
              </a:extLst>
            </a:blip>
            <a:srcRect r="10000" b="33138"/>
            <a:stretch/>
          </p:blipFill>
          <p:spPr>
            <a:xfrm>
              <a:off x="44932" y="4274242"/>
              <a:ext cx="3374940" cy="1702360"/>
            </a:xfrm>
            <a:prstGeom prst="rect">
              <a:avLst/>
            </a:prstGeom>
          </p:spPr>
        </p:pic>
      </p:grpSp>
      <p:grpSp>
        <p:nvGrpSpPr>
          <p:cNvPr id="16" name="15 Grupo"/>
          <p:cNvGrpSpPr/>
          <p:nvPr/>
        </p:nvGrpSpPr>
        <p:grpSpPr>
          <a:xfrm>
            <a:off x="6337296" y="4574268"/>
            <a:ext cx="2621492" cy="2202501"/>
            <a:chOff x="293206" y="4499821"/>
            <a:chExt cx="2929103" cy="2478489"/>
          </a:xfrm>
        </p:grpSpPr>
        <p:grpSp>
          <p:nvGrpSpPr>
            <p:cNvPr id="17" name="16 Grupo"/>
            <p:cNvGrpSpPr/>
            <p:nvPr/>
          </p:nvGrpSpPr>
          <p:grpSpPr>
            <a:xfrm>
              <a:off x="293206" y="4499821"/>
              <a:ext cx="2929103" cy="2478489"/>
              <a:chOff x="293206" y="4499821"/>
              <a:chExt cx="2929103" cy="2478489"/>
            </a:xfrm>
          </p:grpSpPr>
          <p:pic>
            <p:nvPicPr>
              <p:cNvPr id="19" name="18 Imagen"/>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4375" t="32553" r="19653"/>
              <a:stretch/>
            </p:blipFill>
            <p:spPr>
              <a:xfrm>
                <a:off x="363505" y="4499821"/>
                <a:ext cx="2617432" cy="1923644"/>
              </a:xfrm>
              <a:prstGeom prst="rect">
                <a:avLst/>
              </a:prstGeom>
            </p:spPr>
          </p:pic>
          <p:sp>
            <p:nvSpPr>
              <p:cNvPr id="20" name="19 CuadroTexto"/>
              <p:cNvSpPr txBox="1"/>
              <p:nvPr/>
            </p:nvSpPr>
            <p:spPr>
              <a:xfrm>
                <a:off x="683568" y="6331355"/>
                <a:ext cx="1580832" cy="253577"/>
              </a:xfrm>
              <a:prstGeom prst="rect">
                <a:avLst/>
              </a:prstGeom>
              <a:noFill/>
            </p:spPr>
            <p:txBody>
              <a:bodyPr wrap="square" rtlCol="0">
                <a:spAutoFit/>
              </a:bodyPr>
              <a:lstStyle/>
              <a:p>
                <a:endParaRPr lang="es-ES" sz="1000"/>
              </a:p>
            </p:txBody>
          </p:sp>
          <p:sp>
            <p:nvSpPr>
              <p:cNvPr id="21" name="20 CuadroTexto"/>
              <p:cNvSpPr txBox="1"/>
              <p:nvPr/>
            </p:nvSpPr>
            <p:spPr>
              <a:xfrm>
                <a:off x="293206" y="6389527"/>
                <a:ext cx="2929103" cy="588783"/>
              </a:xfrm>
              <a:prstGeom prst="rect">
                <a:avLst/>
              </a:prstGeom>
              <a:noFill/>
            </p:spPr>
            <p:txBody>
              <a:bodyPr wrap="square" rtlCol="0">
                <a:spAutoFit/>
              </a:bodyPr>
              <a:lstStyle/>
              <a:p>
                <a:pPr algn="ctr"/>
                <a:r>
                  <a:rPr lang="es-ES" sz="1400" b="1" dirty="0">
                    <a:solidFill>
                      <a:schemeClr val="bg1"/>
                    </a:solidFill>
                  </a:rPr>
                  <a:t>Camino de Granda </a:t>
                </a:r>
                <a:r>
                  <a:rPr lang="es-ES" sz="1400" b="1" dirty="0" smtClean="0">
                    <a:solidFill>
                      <a:schemeClr val="bg1"/>
                    </a:solidFill>
                  </a:rPr>
                  <a:t>sobre </a:t>
                </a:r>
                <a:r>
                  <a:rPr lang="es-ES" sz="1400" b="1" dirty="0">
                    <a:solidFill>
                      <a:schemeClr val="bg1"/>
                    </a:solidFill>
                  </a:rPr>
                  <a:t>la </a:t>
                </a:r>
                <a:r>
                  <a:rPr lang="es-ES" sz="1400" b="1" dirty="0" smtClean="0">
                    <a:solidFill>
                      <a:schemeClr val="bg1"/>
                    </a:solidFill>
                  </a:rPr>
                  <a:t>A-64. </a:t>
                </a:r>
                <a:r>
                  <a:rPr lang="es-ES" sz="1400" b="1" cap="small" dirty="0" smtClean="0">
                    <a:solidFill>
                      <a:schemeClr val="bg1"/>
                    </a:solidFill>
                  </a:rPr>
                  <a:t>La </a:t>
                </a:r>
                <a:r>
                  <a:rPr lang="es-ES" sz="1400" b="1" i="1" cap="small" dirty="0" smtClean="0">
                    <a:solidFill>
                      <a:schemeClr val="bg1"/>
                    </a:solidFill>
                  </a:rPr>
                  <a:t>Venta </a:t>
                </a:r>
                <a:r>
                  <a:rPr lang="es-ES" sz="1400" b="1" i="1" cap="small" dirty="0">
                    <a:solidFill>
                      <a:schemeClr val="bg1"/>
                    </a:solidFill>
                  </a:rPr>
                  <a:t>Blanca</a:t>
                </a:r>
                <a:endParaRPr lang="es-ES" sz="1400" b="1" cap="small" dirty="0">
                  <a:solidFill>
                    <a:schemeClr val="bg1"/>
                  </a:solidFill>
                </a:endParaRPr>
              </a:p>
            </p:txBody>
          </p:sp>
        </p:grpSp>
        <p:sp>
          <p:nvSpPr>
            <p:cNvPr id="18" name="17 Flecha derecha"/>
            <p:cNvSpPr/>
            <p:nvPr/>
          </p:nvSpPr>
          <p:spPr>
            <a:xfrm rot="10154603" flipH="1">
              <a:off x="2196764" y="5169881"/>
              <a:ext cx="296408" cy="112875"/>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pic>
        <p:nvPicPr>
          <p:cNvPr id="22" name="Picture 4" descr="H:\Camino de Santiago\FOTOS Camino Santiago de  Pola de Siero a Oviedo\Siero\Barreda\La Barreda.ti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4136" b="4894"/>
          <a:stretch/>
        </p:blipFill>
        <p:spPr bwMode="auto">
          <a:xfrm>
            <a:off x="35496" y="2114002"/>
            <a:ext cx="3354107" cy="1533677"/>
          </a:xfrm>
          <a:prstGeom prst="rect">
            <a:avLst/>
          </a:prstGeom>
          <a:noFill/>
          <a:extLst>
            <a:ext uri="{909E8E84-426E-40DD-AFC4-6F175D3DCCD1}">
              <a14:hiddenFill xmlns:a14="http://schemas.microsoft.com/office/drawing/2010/main">
                <a:solidFill>
                  <a:srgbClr val="FFFFFF"/>
                </a:solidFill>
              </a14:hiddenFill>
            </a:ext>
          </a:extLst>
        </p:spPr>
      </p:pic>
      <p:sp>
        <p:nvSpPr>
          <p:cNvPr id="23" name="22 CuadroTexto"/>
          <p:cNvSpPr txBox="1"/>
          <p:nvPr/>
        </p:nvSpPr>
        <p:spPr>
          <a:xfrm>
            <a:off x="67139" y="3656555"/>
            <a:ext cx="3371218" cy="523220"/>
          </a:xfrm>
          <a:prstGeom prst="rect">
            <a:avLst/>
          </a:prstGeom>
          <a:noFill/>
        </p:spPr>
        <p:txBody>
          <a:bodyPr wrap="square" rtlCol="0">
            <a:spAutoFit/>
          </a:bodyPr>
          <a:lstStyle/>
          <a:p>
            <a:r>
              <a:rPr lang="es-ES" sz="1400" b="1" dirty="0">
                <a:solidFill>
                  <a:schemeClr val="bg1"/>
                </a:solidFill>
              </a:rPr>
              <a:t>Vista de Oviedo a la izquierda del Naranco desde  San Miguel de La Barreda</a:t>
            </a:r>
            <a:endParaRPr lang="es-ES_tradnl" sz="1400" b="1" dirty="0">
              <a:solidFill>
                <a:schemeClr val="bg1"/>
              </a:solidFill>
            </a:endParaRPr>
          </a:p>
        </p:txBody>
      </p:sp>
      <p:grpSp>
        <p:nvGrpSpPr>
          <p:cNvPr id="28" name="27 Grupo"/>
          <p:cNvGrpSpPr/>
          <p:nvPr/>
        </p:nvGrpSpPr>
        <p:grpSpPr>
          <a:xfrm>
            <a:off x="6233037" y="2114002"/>
            <a:ext cx="2878317" cy="2268599"/>
            <a:chOff x="6233037" y="2114002"/>
            <a:chExt cx="2878317" cy="2268599"/>
          </a:xfrm>
        </p:grpSpPr>
        <p:sp>
          <p:nvSpPr>
            <p:cNvPr id="24" name="23 CuadroTexto"/>
            <p:cNvSpPr txBox="1"/>
            <p:nvPr/>
          </p:nvSpPr>
          <p:spPr>
            <a:xfrm>
              <a:off x="6233038" y="3643937"/>
              <a:ext cx="2878316" cy="738664"/>
            </a:xfrm>
            <a:prstGeom prst="rect">
              <a:avLst/>
            </a:prstGeom>
            <a:noFill/>
          </p:spPr>
          <p:txBody>
            <a:bodyPr wrap="square" rtlCol="0">
              <a:spAutoFit/>
            </a:bodyPr>
            <a:lstStyle/>
            <a:p>
              <a:r>
                <a:rPr lang="es-ES" sz="1400" b="1" dirty="0" smtClean="0">
                  <a:solidFill>
                    <a:schemeClr val="bg1"/>
                  </a:solidFill>
                </a:rPr>
                <a:t>Camino de servicio de la As-64 y  al cementerio de S. Miguel de la Barreda</a:t>
              </a:r>
              <a:endParaRPr lang="es-ES_tradnl" sz="1400" b="1" dirty="0">
                <a:solidFill>
                  <a:schemeClr val="bg1"/>
                </a:solidFill>
              </a:endParaRPr>
            </a:p>
          </p:txBody>
        </p:sp>
        <p:grpSp>
          <p:nvGrpSpPr>
            <p:cNvPr id="27" name="26 Grupo"/>
            <p:cNvGrpSpPr/>
            <p:nvPr/>
          </p:nvGrpSpPr>
          <p:grpSpPr>
            <a:xfrm>
              <a:off x="6233037" y="2114002"/>
              <a:ext cx="2878317" cy="1535954"/>
              <a:chOff x="6233037" y="2114002"/>
              <a:chExt cx="2878317" cy="1535954"/>
            </a:xfrm>
          </p:grpSpPr>
          <p:pic>
            <p:nvPicPr>
              <p:cNvPr id="12" name="Picture 3" descr="H:\Camino de Santiago\FOTOS Camino Santiago de  Pola de Siero a Oviedo\Siero\Barreda\IMG_5214.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b="19877"/>
              <a:stretch/>
            </p:blipFill>
            <p:spPr bwMode="auto">
              <a:xfrm>
                <a:off x="6233037" y="2114002"/>
                <a:ext cx="2878317" cy="1535954"/>
              </a:xfrm>
              <a:prstGeom prst="rect">
                <a:avLst/>
              </a:prstGeom>
              <a:noFill/>
              <a:extLst>
                <a:ext uri="{909E8E84-426E-40DD-AFC4-6F175D3DCCD1}">
                  <a14:hiddenFill xmlns:a14="http://schemas.microsoft.com/office/drawing/2010/main">
                    <a:solidFill>
                      <a:srgbClr val="FFFFFF"/>
                    </a:solidFill>
                  </a14:hiddenFill>
                </a:ext>
              </a:extLst>
            </p:spPr>
          </p:pic>
          <p:sp>
            <p:nvSpPr>
              <p:cNvPr id="25" name="24 Flecha derecha"/>
              <p:cNvSpPr/>
              <p:nvPr/>
            </p:nvSpPr>
            <p:spPr>
              <a:xfrm rot="15743210" flipH="1">
                <a:off x="7242923" y="3451125"/>
                <a:ext cx="265280" cy="110249"/>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grpSp>
      <p:grpSp>
        <p:nvGrpSpPr>
          <p:cNvPr id="29" name="28 Grupo"/>
          <p:cNvGrpSpPr/>
          <p:nvPr/>
        </p:nvGrpSpPr>
        <p:grpSpPr>
          <a:xfrm>
            <a:off x="3434192" y="4274242"/>
            <a:ext cx="2903104" cy="2198258"/>
            <a:chOff x="3434192" y="4274242"/>
            <a:chExt cx="2903104" cy="2198258"/>
          </a:xfrm>
        </p:grpSpPr>
        <p:sp>
          <p:nvSpPr>
            <p:cNvPr id="15" name="14 CuadroTexto"/>
            <p:cNvSpPr txBox="1"/>
            <p:nvPr/>
          </p:nvSpPr>
          <p:spPr>
            <a:xfrm>
              <a:off x="3434192" y="5949280"/>
              <a:ext cx="2903104" cy="523220"/>
            </a:xfrm>
            <a:prstGeom prst="rect">
              <a:avLst/>
            </a:prstGeom>
            <a:noFill/>
          </p:spPr>
          <p:txBody>
            <a:bodyPr wrap="square" rtlCol="0">
              <a:spAutoFit/>
            </a:bodyPr>
            <a:lstStyle/>
            <a:p>
              <a:r>
                <a:rPr lang="es-ES" sz="1400" b="1" dirty="0" smtClean="0">
                  <a:solidFill>
                    <a:schemeClr val="bg1"/>
                  </a:solidFill>
                </a:rPr>
                <a:t>Cruce  del camino  con la carretera </a:t>
              </a:r>
            </a:p>
            <a:p>
              <a:r>
                <a:rPr lang="es-ES" sz="1400" b="1" dirty="0" smtClean="0">
                  <a:solidFill>
                    <a:schemeClr val="bg1"/>
                  </a:solidFill>
                </a:rPr>
                <a:t>Si-6  La Barreda –PALACIO DE MERES  </a:t>
              </a:r>
              <a:endParaRPr lang="es-ES_tradnl" sz="1400" b="1" dirty="0">
                <a:solidFill>
                  <a:schemeClr val="bg1"/>
                </a:solidFill>
              </a:endParaRPr>
            </a:p>
          </p:txBody>
        </p:sp>
        <p:grpSp>
          <p:nvGrpSpPr>
            <p:cNvPr id="3" name="2 Grupo"/>
            <p:cNvGrpSpPr/>
            <p:nvPr/>
          </p:nvGrpSpPr>
          <p:grpSpPr>
            <a:xfrm>
              <a:off x="3507635" y="4274242"/>
              <a:ext cx="2713937" cy="1666238"/>
              <a:chOff x="3507635" y="4274242"/>
              <a:chExt cx="2713937" cy="1666238"/>
            </a:xfrm>
          </p:grpSpPr>
          <p:pic>
            <p:nvPicPr>
              <p:cNvPr id="14" name="Picture 5" descr="H:\Camino de Santiago\FOTOS Camino Santiago de  Pola de Siero a Oviedo\Siero\Barreda\La Barreda_5.tif"/>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8120"/>
              <a:stretch/>
            </p:blipFill>
            <p:spPr bwMode="auto">
              <a:xfrm>
                <a:off x="3507635" y="4274242"/>
                <a:ext cx="2713937" cy="1666238"/>
              </a:xfrm>
              <a:prstGeom prst="rect">
                <a:avLst/>
              </a:prstGeom>
              <a:noFill/>
              <a:extLst>
                <a:ext uri="{909E8E84-426E-40DD-AFC4-6F175D3DCCD1}">
                  <a14:hiddenFill xmlns:a14="http://schemas.microsoft.com/office/drawing/2010/main">
                    <a:solidFill>
                      <a:srgbClr val="FFFFFF"/>
                    </a:solidFill>
                  </a14:hiddenFill>
                </a:ext>
              </a:extLst>
            </p:spPr>
          </p:pic>
          <p:sp>
            <p:nvSpPr>
              <p:cNvPr id="26" name="25 Flecha derecha"/>
              <p:cNvSpPr/>
              <p:nvPr/>
            </p:nvSpPr>
            <p:spPr>
              <a:xfrm flipH="1">
                <a:off x="5735708" y="4747269"/>
                <a:ext cx="265280" cy="110249"/>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grpSp>
    </p:spTree>
    <p:extLst>
      <p:ext uri="{BB962C8B-B14F-4D97-AF65-F5344CB8AC3E}">
        <p14:creationId xmlns:p14="http://schemas.microsoft.com/office/powerpoint/2010/main" val="327182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49" y="151137"/>
            <a:ext cx="8968752" cy="655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H:\Camino de Santiago\FOTOS Camino Santiago de  Pola de Siero a Oviedo\Siero\Granda\2015-03-05\Panorama_Ovied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152" t="28807" r="22868" b="11085"/>
          <a:stretch/>
        </p:blipFill>
        <p:spPr bwMode="auto">
          <a:xfrm>
            <a:off x="84841" y="4437112"/>
            <a:ext cx="8951655" cy="200169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3 Conector recto de flecha"/>
          <p:cNvCxnSpPr/>
          <p:nvPr/>
        </p:nvCxnSpPr>
        <p:spPr>
          <a:xfrm>
            <a:off x="899592" y="4725144"/>
            <a:ext cx="0" cy="288032"/>
          </a:xfrm>
          <a:prstGeom prst="straightConnector1">
            <a:avLst/>
          </a:prstGeom>
          <a:ln w="28575">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9415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367938" y="5797713"/>
            <a:ext cx="8380526" cy="1015663"/>
          </a:xfrm>
          <a:prstGeom prst="rect">
            <a:avLst/>
          </a:prstGeom>
          <a:noFill/>
        </p:spPr>
        <p:txBody>
          <a:bodyPr wrap="square" rtlCol="0">
            <a:spAutoFit/>
          </a:bodyPr>
          <a:lstStyle/>
          <a:p>
            <a:r>
              <a:rPr lang="es-ES" sz="2000" b="1" i="1" dirty="0" smtClean="0">
                <a:solidFill>
                  <a:schemeClr val="bg1">
                    <a:lumMod val="95000"/>
                  </a:schemeClr>
                </a:solidFill>
              </a:rPr>
              <a:t>La Manjoya  </a:t>
            </a:r>
            <a:r>
              <a:rPr lang="es-ES" sz="2000" dirty="0" smtClean="0">
                <a:solidFill>
                  <a:schemeClr val="bg1">
                    <a:lumMod val="95000"/>
                  </a:schemeClr>
                </a:solidFill>
              </a:rPr>
              <a:t>(mi </a:t>
            </a:r>
            <a:r>
              <a:rPr lang="es-ES" sz="2000" dirty="0">
                <a:solidFill>
                  <a:schemeClr val="bg1">
                    <a:lumMod val="95000"/>
                  </a:schemeClr>
                </a:solidFill>
              </a:rPr>
              <a:t>j</a:t>
            </a:r>
            <a:r>
              <a:rPr lang="es-ES" sz="2000" dirty="0" smtClean="0">
                <a:solidFill>
                  <a:schemeClr val="bg1">
                    <a:lumMod val="95000"/>
                  </a:schemeClr>
                </a:solidFill>
              </a:rPr>
              <a:t>oya) o </a:t>
            </a:r>
            <a:r>
              <a:rPr lang="es-ES" sz="2000" i="1" dirty="0" smtClean="0">
                <a:solidFill>
                  <a:schemeClr val="bg1">
                    <a:lumMod val="95000"/>
                  </a:schemeClr>
                </a:solidFill>
              </a:rPr>
              <a:t>Monte del Gozo </a:t>
            </a:r>
            <a:r>
              <a:rPr lang="es-ES" sz="2000" dirty="0" smtClean="0">
                <a:solidFill>
                  <a:schemeClr val="bg1">
                    <a:lumMod val="95000"/>
                  </a:schemeClr>
                </a:solidFill>
              </a:rPr>
              <a:t>de este recorrido, que desciende por la ladera Oeste del Picu Sierra (ruta alternativa) que elude utilizar la CN 634, para a pasar por la </a:t>
            </a:r>
            <a:r>
              <a:rPr lang="es-ES" sz="2000" b="1" dirty="0" smtClean="0">
                <a:solidFill>
                  <a:schemeClr val="bg1">
                    <a:lumMod val="95000"/>
                  </a:schemeClr>
                </a:solidFill>
              </a:rPr>
              <a:t>Capilla de San Millán </a:t>
            </a:r>
            <a:r>
              <a:rPr lang="es-ES" sz="2000" dirty="0" smtClean="0">
                <a:solidFill>
                  <a:schemeClr val="bg1">
                    <a:lumMod val="95000"/>
                  </a:schemeClr>
                </a:solidFill>
              </a:rPr>
              <a:t>hacia Colloto. </a:t>
            </a:r>
            <a:endParaRPr lang="es-ES_tradnl" sz="2000" dirty="0">
              <a:solidFill>
                <a:schemeClr val="bg1">
                  <a:lumMod val="95000"/>
                </a:schemeClr>
              </a:solidFill>
            </a:endParaRPr>
          </a:p>
        </p:txBody>
      </p:sp>
      <p:grpSp>
        <p:nvGrpSpPr>
          <p:cNvPr id="6" name="5 Grupo"/>
          <p:cNvGrpSpPr/>
          <p:nvPr/>
        </p:nvGrpSpPr>
        <p:grpSpPr>
          <a:xfrm>
            <a:off x="61455" y="86207"/>
            <a:ext cx="9037622" cy="5661248"/>
            <a:chOff x="132434" y="246466"/>
            <a:chExt cx="9037622" cy="5661248"/>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34" y="246466"/>
              <a:ext cx="9037622" cy="566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4 Imagen"/>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79512" y="332656"/>
              <a:ext cx="7451986" cy="5328592"/>
            </a:xfrm>
            <a:prstGeom prst="rect">
              <a:avLst/>
            </a:prstGeom>
          </p:spPr>
        </p:pic>
      </p:grpSp>
    </p:spTree>
    <p:extLst>
      <p:ext uri="{BB962C8B-B14F-4D97-AF65-F5344CB8AC3E}">
        <p14:creationId xmlns:p14="http://schemas.microsoft.com/office/powerpoint/2010/main" val="74357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nvSpPr>
        <p:spPr>
          <a:xfrm>
            <a:off x="213432" y="156581"/>
            <a:ext cx="8691434" cy="1031051"/>
          </a:xfrm>
          <a:prstGeom prst="rect">
            <a:avLst/>
          </a:prstGeom>
          <a:solidFill>
            <a:schemeClr val="bg1">
              <a:lumMod val="95000"/>
            </a:schemeClr>
          </a:solidFill>
          <a:ln>
            <a:solidFill>
              <a:schemeClr val="accent1"/>
            </a:solidFill>
          </a:ln>
        </p:spPr>
        <p:txBody>
          <a:bodyPr wrap="square">
            <a:spAutoFit/>
          </a:bodyPr>
          <a:lstStyle/>
          <a:p>
            <a:pPr lvl="0"/>
            <a:r>
              <a:rPr lang="es-ES" sz="2000" b="1" u="sng" dirty="0" smtClean="0">
                <a:solidFill>
                  <a:prstClr val="black"/>
                </a:solidFill>
              </a:rPr>
              <a:t>El </a:t>
            </a:r>
            <a:r>
              <a:rPr lang="es-ES" sz="2000" b="1" i="1" u="sng" dirty="0" smtClean="0">
                <a:solidFill>
                  <a:prstClr val="black"/>
                </a:solidFill>
              </a:rPr>
              <a:t>camino francés</a:t>
            </a:r>
            <a:r>
              <a:rPr lang="es-ES" sz="2000" b="1" u="sng" dirty="0" smtClean="0">
                <a:solidFill>
                  <a:prstClr val="black"/>
                </a:solidFill>
              </a:rPr>
              <a:t> en Noreña </a:t>
            </a:r>
          </a:p>
          <a:p>
            <a:pPr lvl="0">
              <a:spcBef>
                <a:spcPts val="600"/>
              </a:spcBef>
            </a:pPr>
            <a:r>
              <a:rPr lang="es-ES" dirty="0" smtClean="0">
                <a:solidFill>
                  <a:prstClr val="black"/>
                </a:solidFill>
              </a:rPr>
              <a:t>1493. </a:t>
            </a:r>
            <a:r>
              <a:rPr lang="es-ES" i="1" dirty="0" smtClean="0">
                <a:solidFill>
                  <a:prstClr val="black"/>
                </a:solidFill>
              </a:rPr>
              <a:t>“... </a:t>
            </a:r>
            <a:r>
              <a:rPr lang="es-ES" i="1" dirty="0">
                <a:solidFill>
                  <a:prstClr val="black"/>
                </a:solidFill>
              </a:rPr>
              <a:t>camino francés que </a:t>
            </a:r>
            <a:r>
              <a:rPr lang="es-ES" i="1" dirty="0" err="1">
                <a:solidFill>
                  <a:prstClr val="black"/>
                </a:solidFill>
              </a:rPr>
              <a:t>vien</a:t>
            </a:r>
            <a:r>
              <a:rPr lang="es-ES" i="1" dirty="0">
                <a:solidFill>
                  <a:prstClr val="black"/>
                </a:solidFill>
              </a:rPr>
              <a:t> del mercado…</a:t>
            </a:r>
            <a:r>
              <a:rPr lang="es-ES" dirty="0">
                <a:solidFill>
                  <a:prstClr val="black"/>
                </a:solidFill>
              </a:rPr>
              <a:t> </a:t>
            </a:r>
            <a:r>
              <a:rPr lang="es-ES" sz="1400" dirty="0" smtClean="0">
                <a:solidFill>
                  <a:prstClr val="black"/>
                </a:solidFill>
              </a:rPr>
              <a:t>(</a:t>
            </a:r>
            <a:r>
              <a:rPr lang="es-ES" sz="1400" dirty="0">
                <a:solidFill>
                  <a:prstClr val="black"/>
                </a:solidFill>
              </a:rPr>
              <a:t>plaza </a:t>
            </a:r>
            <a:r>
              <a:rPr lang="es-ES" sz="1400" dirty="0" smtClean="0">
                <a:solidFill>
                  <a:prstClr val="black"/>
                </a:solidFill>
              </a:rPr>
              <a:t>de la Calle del </a:t>
            </a:r>
            <a:r>
              <a:rPr lang="es-ES" sz="1400" dirty="0">
                <a:solidFill>
                  <a:prstClr val="black"/>
                </a:solidFill>
              </a:rPr>
              <a:t>Hospital de </a:t>
            </a:r>
            <a:r>
              <a:rPr lang="es-ES" sz="1400" dirty="0" smtClean="0">
                <a:solidFill>
                  <a:prstClr val="black"/>
                </a:solidFill>
              </a:rPr>
              <a:t>Noreña- Hoy Jardines y Kiosco de La Música)</a:t>
            </a:r>
            <a:r>
              <a:rPr lang="es-ES" dirty="0" smtClean="0">
                <a:solidFill>
                  <a:prstClr val="black"/>
                </a:solidFill>
              </a:rPr>
              <a:t>. </a:t>
            </a:r>
          </a:p>
        </p:txBody>
      </p:sp>
      <p:sp>
        <p:nvSpPr>
          <p:cNvPr id="2" name="1 Rectángulo"/>
          <p:cNvSpPr/>
          <p:nvPr/>
        </p:nvSpPr>
        <p:spPr>
          <a:xfrm>
            <a:off x="242093" y="1243227"/>
            <a:ext cx="8666760" cy="1138773"/>
          </a:xfrm>
          <a:prstGeom prst="rect">
            <a:avLst/>
          </a:prstGeom>
          <a:solidFill>
            <a:schemeClr val="bg1">
              <a:lumMod val="95000"/>
            </a:schemeClr>
          </a:solidFill>
        </p:spPr>
        <p:txBody>
          <a:bodyPr wrap="square">
            <a:spAutoFit/>
          </a:bodyPr>
          <a:lstStyle/>
          <a:p>
            <a:pPr lvl="0">
              <a:tabLst>
                <a:tab pos="4395788" algn="l"/>
              </a:tabLst>
            </a:pPr>
            <a:r>
              <a:rPr lang="es-ES" dirty="0">
                <a:solidFill>
                  <a:prstClr val="black"/>
                </a:solidFill>
              </a:rPr>
              <a:t>1516 . “…</a:t>
            </a:r>
            <a:r>
              <a:rPr lang="es-ES" i="1" dirty="0">
                <a:solidFill>
                  <a:prstClr val="black"/>
                </a:solidFill>
              </a:rPr>
              <a:t>camino francés que va desde a la </a:t>
            </a:r>
            <a:r>
              <a:rPr lang="es-ES" i="1" dirty="0" err="1">
                <a:solidFill>
                  <a:prstClr val="black"/>
                </a:solidFill>
              </a:rPr>
              <a:t>portiella</a:t>
            </a:r>
            <a:r>
              <a:rPr lang="es-ES" i="1" dirty="0">
                <a:solidFill>
                  <a:prstClr val="black"/>
                </a:solidFill>
              </a:rPr>
              <a:t> que va para la ponte de la </a:t>
            </a:r>
            <a:r>
              <a:rPr lang="es-ES" i="1" dirty="0" err="1">
                <a:solidFill>
                  <a:prstClr val="black"/>
                </a:solidFill>
              </a:rPr>
              <a:t>blimera</a:t>
            </a:r>
            <a:r>
              <a:rPr lang="es-ES" i="1" dirty="0">
                <a:solidFill>
                  <a:prstClr val="black"/>
                </a:solidFill>
              </a:rPr>
              <a:t>…</a:t>
            </a:r>
            <a:r>
              <a:rPr lang="es-ES" dirty="0">
                <a:solidFill>
                  <a:prstClr val="black"/>
                </a:solidFill>
              </a:rPr>
              <a:t>”, </a:t>
            </a:r>
            <a:r>
              <a:rPr lang="es-ES" sz="1400" dirty="0">
                <a:solidFill>
                  <a:prstClr val="black"/>
                </a:solidFill>
              </a:rPr>
              <a:t>(C/Portilla y puente de La Mata). </a:t>
            </a:r>
            <a:r>
              <a:rPr lang="es-ES" sz="1100" dirty="0">
                <a:solidFill>
                  <a:prstClr val="black"/>
                </a:solidFill>
              </a:rPr>
              <a:t>URÍA RÍU. Tesis </a:t>
            </a:r>
            <a:r>
              <a:rPr lang="es-ES" sz="1100" dirty="0" smtClean="0">
                <a:solidFill>
                  <a:prstClr val="black"/>
                </a:solidFill>
              </a:rPr>
              <a:t>doctoral 1927.</a:t>
            </a:r>
            <a:endParaRPr lang="es-ES_tradnl" sz="1100" dirty="0">
              <a:solidFill>
                <a:prstClr val="black"/>
              </a:solidFill>
            </a:endParaRPr>
          </a:p>
          <a:p>
            <a:pPr marL="176213" lvl="0" indent="176213">
              <a:tabLst>
                <a:tab pos="4395788" algn="l"/>
              </a:tabLst>
            </a:pPr>
            <a:r>
              <a:rPr lang="es-ES" sz="1400" dirty="0">
                <a:solidFill>
                  <a:prstClr val="black"/>
                </a:solidFill>
              </a:rPr>
              <a:t>Corresponde  al “…</a:t>
            </a:r>
            <a:r>
              <a:rPr lang="es-ES" sz="1400" i="1" dirty="0">
                <a:solidFill>
                  <a:prstClr val="black"/>
                </a:solidFill>
              </a:rPr>
              <a:t>antiguo camino real que desde la ciudad de Oviedo se dirige a la villa de la Pola de Siero</a:t>
            </a:r>
            <a:r>
              <a:rPr lang="es-ES" i="1" dirty="0">
                <a:solidFill>
                  <a:prstClr val="black"/>
                </a:solidFill>
              </a:rPr>
              <a:t>. 	</a:t>
            </a:r>
            <a:r>
              <a:rPr lang="es-ES" sz="1400" dirty="0">
                <a:solidFill>
                  <a:prstClr val="black"/>
                </a:solidFill>
              </a:rPr>
              <a:t>Arch. Hist. Prov</a:t>
            </a:r>
            <a:r>
              <a:rPr lang="es-ES" sz="1400" i="1" dirty="0">
                <a:solidFill>
                  <a:prstClr val="black"/>
                </a:solidFill>
              </a:rPr>
              <a:t>. Caminos y </a:t>
            </a:r>
            <a:r>
              <a:rPr lang="es-ES" sz="1400" i="1" dirty="0" smtClean="0">
                <a:solidFill>
                  <a:prstClr val="black"/>
                </a:solidFill>
              </a:rPr>
              <a:t>Puentes </a:t>
            </a:r>
            <a:r>
              <a:rPr lang="es-ES" sz="1400" i="1" dirty="0">
                <a:solidFill>
                  <a:prstClr val="black"/>
                </a:solidFill>
              </a:rPr>
              <a:t>de </a:t>
            </a:r>
            <a:r>
              <a:rPr lang="es-ES" sz="1400" i="1" dirty="0" smtClean="0">
                <a:solidFill>
                  <a:prstClr val="black"/>
                </a:solidFill>
              </a:rPr>
              <a:t>Siero.</a:t>
            </a:r>
            <a:r>
              <a:rPr lang="es-ES" i="1" dirty="0" smtClean="0">
                <a:solidFill>
                  <a:prstClr val="black"/>
                </a:solidFill>
              </a:rPr>
              <a:t> </a:t>
            </a:r>
            <a:endParaRPr lang="es-ES" i="1" dirty="0">
              <a:solidFill>
                <a:prstClr val="black"/>
              </a:solidFill>
            </a:endParaRPr>
          </a:p>
        </p:txBody>
      </p:sp>
      <p:sp>
        <p:nvSpPr>
          <p:cNvPr id="16" name="15 Rectángulo"/>
          <p:cNvSpPr/>
          <p:nvPr/>
        </p:nvSpPr>
        <p:spPr>
          <a:xfrm>
            <a:off x="6636235" y="848485"/>
            <a:ext cx="1997213" cy="276999"/>
          </a:xfrm>
          <a:prstGeom prst="rect">
            <a:avLst/>
          </a:prstGeom>
        </p:spPr>
        <p:txBody>
          <a:bodyPr wrap="none">
            <a:spAutoFit/>
          </a:bodyPr>
          <a:lstStyle/>
          <a:p>
            <a:pPr lvl="0" algn="r"/>
            <a:r>
              <a:rPr lang="es-ES" sz="1200" b="1" dirty="0">
                <a:solidFill>
                  <a:prstClr val="black"/>
                </a:solidFill>
              </a:rPr>
              <a:t>Libro de El Prior. </a:t>
            </a:r>
            <a:r>
              <a:rPr lang="es-ES" sz="1200" dirty="0">
                <a:solidFill>
                  <a:prstClr val="black"/>
                </a:solidFill>
              </a:rPr>
              <a:t>A.C.O. 1493</a:t>
            </a:r>
          </a:p>
        </p:txBody>
      </p:sp>
      <p:grpSp>
        <p:nvGrpSpPr>
          <p:cNvPr id="15" name="14 Grupo"/>
          <p:cNvGrpSpPr/>
          <p:nvPr/>
        </p:nvGrpSpPr>
        <p:grpSpPr>
          <a:xfrm>
            <a:off x="188938" y="2474448"/>
            <a:ext cx="8715928" cy="4360674"/>
            <a:chOff x="188938" y="2474448"/>
            <a:chExt cx="8715928" cy="4360674"/>
          </a:xfrm>
        </p:grpSpPr>
        <p:pic>
          <p:nvPicPr>
            <p:cNvPr id="6" name="5 Imagen"/>
            <p:cNvPicPr>
              <a:picLocks noChangeAspect="1"/>
            </p:cNvPicPr>
            <p:nvPr/>
          </p:nvPicPr>
          <p:blipFill rotWithShape="1">
            <a:blip r:embed="rId2" cstate="print">
              <a:extLst>
                <a:ext uri="{28A0092B-C50C-407E-A947-70E740481C1C}">
                  <a14:useLocalDpi xmlns:a14="http://schemas.microsoft.com/office/drawing/2010/main" val="0"/>
                </a:ext>
              </a:extLst>
            </a:blip>
            <a:srcRect l="2108" t="8346" r="14782" b="17370"/>
            <a:stretch/>
          </p:blipFill>
          <p:spPr>
            <a:xfrm>
              <a:off x="508181" y="3630649"/>
              <a:ext cx="2767676" cy="1640448"/>
            </a:xfrm>
            <a:prstGeom prst="rect">
              <a:avLst/>
            </a:prstGeom>
          </p:spPr>
        </p:pic>
        <p:sp>
          <p:nvSpPr>
            <p:cNvPr id="8" name="7 Rectángulo"/>
            <p:cNvSpPr/>
            <p:nvPr/>
          </p:nvSpPr>
          <p:spPr>
            <a:xfrm>
              <a:off x="188938" y="5539568"/>
              <a:ext cx="3096345" cy="1261884"/>
            </a:xfrm>
            <a:prstGeom prst="rect">
              <a:avLst/>
            </a:prstGeom>
            <a:solidFill>
              <a:schemeClr val="bg1"/>
            </a:solidFill>
          </p:spPr>
          <p:txBody>
            <a:bodyPr wrap="square">
              <a:spAutoFit/>
            </a:bodyPr>
            <a:lstStyle/>
            <a:p>
              <a:pPr algn="r"/>
              <a:r>
                <a:rPr lang="es-ES" sz="1600" u="sng" dirty="0" smtClean="0"/>
                <a:t>Recorrido desde Iglesia de S. Martín de la Carrera al Molín de </a:t>
              </a:r>
              <a:r>
                <a:rPr lang="es-ES" sz="1600" i="1" u="sng" dirty="0" smtClean="0"/>
                <a:t>La Mata</a:t>
              </a:r>
              <a:r>
                <a:rPr lang="es-ES" sz="1600" i="1" dirty="0" smtClean="0"/>
                <a:t>  “</a:t>
              </a:r>
              <a:r>
                <a:rPr lang="es-ES" sz="1600" b="1" i="1" dirty="0" smtClean="0"/>
                <a:t>Camino de Noreña”</a:t>
              </a:r>
              <a:endParaRPr lang="es-ES" sz="1600" b="1" i="1" dirty="0" smtClean="0">
                <a:solidFill>
                  <a:schemeClr val="bg1"/>
                </a:solidFill>
              </a:endParaRPr>
            </a:p>
            <a:p>
              <a:pPr>
                <a:tabLst>
                  <a:tab pos="631825" algn="l"/>
                  <a:tab pos="715963" algn="l"/>
                </a:tabLst>
              </a:pPr>
              <a:r>
                <a:rPr lang="es-ES" sz="1600" i="1" dirty="0" smtClean="0"/>
                <a:t>	</a:t>
              </a:r>
              <a:r>
                <a:rPr lang="es-ES" sz="1200" i="1" dirty="0" smtClean="0"/>
                <a:t>Punteado </a:t>
              </a:r>
              <a:r>
                <a:rPr lang="es-ES" sz="1200" i="1" dirty="0"/>
                <a:t>a</a:t>
              </a:r>
              <a:r>
                <a:rPr lang="es-ES" sz="1200" i="1" dirty="0" smtClean="0"/>
                <a:t>marillo</a:t>
              </a:r>
              <a:r>
                <a:rPr lang="es-ES" sz="1200" dirty="0" smtClean="0"/>
                <a:t>: </a:t>
              </a:r>
              <a:r>
                <a:rPr lang="es-ES" sz="1200" b="1" i="1" dirty="0"/>
                <a:t>Camino </a:t>
              </a:r>
              <a:r>
                <a:rPr lang="es-ES" sz="1200" b="1" i="1" dirty="0" smtClean="0"/>
                <a:t>Francés</a:t>
              </a:r>
            </a:p>
            <a:p>
              <a:pPr>
                <a:tabLst>
                  <a:tab pos="715963" algn="l"/>
                </a:tabLst>
              </a:pPr>
              <a:r>
                <a:rPr lang="es-ES" sz="1200" i="1" dirty="0"/>
                <a:t>	</a:t>
              </a:r>
              <a:r>
                <a:rPr lang="es-ES" sz="1200" i="1" dirty="0" smtClean="0"/>
                <a:t>Rojo</a:t>
              </a:r>
              <a:r>
                <a:rPr lang="es-ES" sz="1200" dirty="0" smtClean="0"/>
                <a:t>:  </a:t>
              </a:r>
              <a:r>
                <a:rPr lang="es-ES" sz="1200" b="1" dirty="0"/>
                <a:t>Camino Real de los Puertos</a:t>
              </a:r>
              <a:endParaRPr lang="es-ES_tradnl" sz="1200" b="1" dirty="0"/>
            </a:p>
          </p:txBody>
        </p:sp>
        <p:grpSp>
          <p:nvGrpSpPr>
            <p:cNvPr id="12" name="11 Grupo"/>
            <p:cNvGrpSpPr/>
            <p:nvPr/>
          </p:nvGrpSpPr>
          <p:grpSpPr>
            <a:xfrm>
              <a:off x="232666" y="2474448"/>
              <a:ext cx="8672200" cy="1107995"/>
              <a:chOff x="81705" y="2163926"/>
              <a:chExt cx="8954791" cy="1107995"/>
            </a:xfrm>
          </p:grpSpPr>
          <p:sp>
            <p:nvSpPr>
              <p:cNvPr id="17" name="16 CuadroTexto"/>
              <p:cNvSpPr txBox="1"/>
              <p:nvPr/>
            </p:nvSpPr>
            <p:spPr>
              <a:xfrm>
                <a:off x="2312338" y="3087255"/>
                <a:ext cx="6724158" cy="184666"/>
              </a:xfrm>
              <a:prstGeom prst="rect">
                <a:avLst/>
              </a:prstGeom>
              <a:solidFill>
                <a:schemeClr val="bg1">
                  <a:lumMod val="95000"/>
                </a:schemeClr>
              </a:solidFill>
            </p:spPr>
            <p:txBody>
              <a:bodyPr wrap="square" tIns="0" bIns="0" rtlCol="0">
                <a:spAutoFit/>
              </a:bodyPr>
              <a:lstStyle/>
              <a:p>
                <a:r>
                  <a:rPr lang="es-ES" sz="1200" dirty="0">
                    <a:solidFill>
                      <a:srgbClr val="FF0000"/>
                    </a:solidFill>
                  </a:rPr>
                  <a:t>FERNÁNDEZ CONDE, </a:t>
                </a:r>
                <a:r>
                  <a:rPr lang="es-ES" sz="1200" i="1" dirty="0">
                    <a:solidFill>
                      <a:srgbClr val="FF0000"/>
                    </a:solidFill>
                  </a:rPr>
                  <a:t>El Monasterio de S. Pelayo. Colección Diplomática</a:t>
                </a:r>
                <a:r>
                  <a:rPr lang="es-ES" sz="1200" dirty="0">
                    <a:solidFill>
                      <a:srgbClr val="FF0000"/>
                    </a:solidFill>
                  </a:rPr>
                  <a:t>.</a:t>
                </a:r>
                <a:r>
                  <a:rPr lang="es-ES" sz="1200" i="1" dirty="0">
                    <a:solidFill>
                      <a:srgbClr val="FF0000"/>
                    </a:solidFill>
                  </a:rPr>
                  <a:t> 1450-1546</a:t>
                </a:r>
                <a:r>
                  <a:rPr lang="es-ES" sz="1200" dirty="0">
                    <a:solidFill>
                      <a:srgbClr val="FF0000"/>
                    </a:solidFill>
                  </a:rPr>
                  <a:t>. 1990</a:t>
                </a:r>
                <a:r>
                  <a:rPr lang="es-ES" sz="1200" dirty="0" smtClean="0">
                    <a:solidFill>
                      <a:srgbClr val="FF0000"/>
                    </a:solidFill>
                  </a:rPr>
                  <a:t>. pp. 442-451</a:t>
                </a:r>
                <a:endParaRPr lang="es-ES_tradnl" sz="1200" dirty="0">
                  <a:solidFill>
                    <a:srgbClr val="FF0000"/>
                  </a:solidFill>
                </a:endParaRPr>
              </a:p>
            </p:txBody>
          </p:sp>
          <p:sp>
            <p:nvSpPr>
              <p:cNvPr id="18" name="17 Rectángulo"/>
              <p:cNvSpPr/>
              <p:nvPr/>
            </p:nvSpPr>
            <p:spPr>
              <a:xfrm>
                <a:off x="81705" y="2163926"/>
                <a:ext cx="8954791" cy="923330"/>
              </a:xfrm>
              <a:prstGeom prst="rect">
                <a:avLst/>
              </a:prstGeom>
              <a:solidFill>
                <a:schemeClr val="bg1">
                  <a:lumMod val="95000"/>
                </a:schemeClr>
              </a:solidFill>
            </p:spPr>
            <p:txBody>
              <a:bodyPr wrap="square">
                <a:spAutoFit/>
              </a:bodyPr>
              <a:lstStyle/>
              <a:p>
                <a:pPr lvl="0"/>
                <a:r>
                  <a:rPr lang="es-ES" dirty="0">
                    <a:solidFill>
                      <a:prstClr val="black"/>
                    </a:solidFill>
                  </a:rPr>
                  <a:t>1520 “… </a:t>
                </a:r>
                <a:r>
                  <a:rPr lang="es-ES" i="1" dirty="0">
                    <a:solidFill>
                      <a:prstClr val="black"/>
                    </a:solidFill>
                  </a:rPr>
                  <a:t>damos  en  aforamiento perpetuo a Pedro Fernández de la Mata, vecino del coto de Noreña, …, la tierra que pielga de una parte de dicho monasterio e de la otra que </a:t>
                </a:r>
                <a:r>
                  <a:rPr lang="es-ES" i="1" dirty="0" err="1">
                    <a:solidFill>
                      <a:prstClr val="black"/>
                    </a:solidFill>
                  </a:rPr>
                  <a:t>afruenta</a:t>
                </a:r>
                <a:r>
                  <a:rPr lang="es-ES" i="1" dirty="0">
                    <a:solidFill>
                      <a:prstClr val="black"/>
                    </a:solidFill>
                  </a:rPr>
                  <a:t> en el </a:t>
                </a:r>
                <a:r>
                  <a:rPr lang="es-ES" b="1" i="1" dirty="0">
                    <a:solidFill>
                      <a:prstClr val="black"/>
                    </a:solidFill>
                  </a:rPr>
                  <a:t>camino francés </a:t>
                </a:r>
                <a:r>
                  <a:rPr lang="es-ES" i="1" dirty="0">
                    <a:solidFill>
                      <a:prstClr val="black"/>
                    </a:solidFill>
                  </a:rPr>
                  <a:t>…,  pegada al dicho molino</a:t>
                </a:r>
                <a:endParaRPr lang="es-ES_tradnl" dirty="0">
                  <a:solidFill>
                    <a:prstClr val="black"/>
                  </a:solidFill>
                </a:endParaRPr>
              </a:p>
            </p:txBody>
          </p:sp>
        </p:grpSp>
        <p:grpSp>
          <p:nvGrpSpPr>
            <p:cNvPr id="3" name="2 Grupo"/>
            <p:cNvGrpSpPr/>
            <p:nvPr/>
          </p:nvGrpSpPr>
          <p:grpSpPr>
            <a:xfrm>
              <a:off x="3275856" y="3593128"/>
              <a:ext cx="4439668" cy="3241994"/>
              <a:chOff x="3275856" y="3571382"/>
              <a:chExt cx="4439668" cy="3241994"/>
            </a:xfrm>
          </p:grpSpPr>
          <p:pic>
            <p:nvPicPr>
              <p:cNvPr id="19" name="1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3571382"/>
                <a:ext cx="4439668" cy="3241994"/>
              </a:xfrm>
              <a:prstGeom prst="rect">
                <a:avLst/>
              </a:prstGeom>
              <a:solidFill>
                <a:schemeClr val="bg1"/>
              </a:solidFill>
              <a:ln w="19050">
                <a:solidFill>
                  <a:schemeClr val="tx1"/>
                </a:solidFill>
              </a:ln>
            </p:spPr>
          </p:pic>
          <p:sp>
            <p:nvSpPr>
              <p:cNvPr id="21" name="20 Forma libre"/>
              <p:cNvSpPr/>
              <p:nvPr/>
            </p:nvSpPr>
            <p:spPr>
              <a:xfrm>
                <a:off x="3382164" y="4582970"/>
                <a:ext cx="954856" cy="1653255"/>
              </a:xfrm>
              <a:custGeom>
                <a:avLst/>
                <a:gdLst>
                  <a:gd name="connsiteX0" fmla="*/ 0 w 1969371"/>
                  <a:gd name="connsiteY0" fmla="*/ 3460377 h 3460377"/>
                  <a:gd name="connsiteX1" fmla="*/ 125506 w 1969371"/>
                  <a:gd name="connsiteY1" fmla="*/ 3343836 h 3460377"/>
                  <a:gd name="connsiteX2" fmla="*/ 170330 w 1969371"/>
                  <a:gd name="connsiteY2" fmla="*/ 3281083 h 3460377"/>
                  <a:gd name="connsiteX3" fmla="*/ 233083 w 1969371"/>
                  <a:gd name="connsiteY3" fmla="*/ 3245224 h 3460377"/>
                  <a:gd name="connsiteX4" fmla="*/ 277906 w 1969371"/>
                  <a:gd name="connsiteY4" fmla="*/ 3254189 h 3460377"/>
                  <a:gd name="connsiteX5" fmla="*/ 340659 w 1969371"/>
                  <a:gd name="connsiteY5" fmla="*/ 3200400 h 3460377"/>
                  <a:gd name="connsiteX6" fmla="*/ 421341 w 1969371"/>
                  <a:gd name="connsiteY6" fmla="*/ 3164542 h 3460377"/>
                  <a:gd name="connsiteX7" fmla="*/ 564777 w 1969371"/>
                  <a:gd name="connsiteY7" fmla="*/ 3074894 h 3460377"/>
                  <a:gd name="connsiteX8" fmla="*/ 654424 w 1969371"/>
                  <a:gd name="connsiteY8" fmla="*/ 2967318 h 3460377"/>
                  <a:gd name="connsiteX9" fmla="*/ 726141 w 1969371"/>
                  <a:gd name="connsiteY9" fmla="*/ 2814918 h 3460377"/>
                  <a:gd name="connsiteX10" fmla="*/ 860612 w 1969371"/>
                  <a:gd name="connsiteY10" fmla="*/ 2805953 h 3460377"/>
                  <a:gd name="connsiteX11" fmla="*/ 1066800 w 1969371"/>
                  <a:gd name="connsiteY11" fmla="*/ 2832847 h 3460377"/>
                  <a:gd name="connsiteX12" fmla="*/ 1075765 w 1969371"/>
                  <a:gd name="connsiteY12" fmla="*/ 2788024 h 3460377"/>
                  <a:gd name="connsiteX13" fmla="*/ 1183341 w 1969371"/>
                  <a:gd name="connsiteY13" fmla="*/ 2698377 h 3460377"/>
                  <a:gd name="connsiteX14" fmla="*/ 1362636 w 1969371"/>
                  <a:gd name="connsiteY14" fmla="*/ 2554942 h 3460377"/>
                  <a:gd name="connsiteX15" fmla="*/ 1541930 w 1969371"/>
                  <a:gd name="connsiteY15" fmla="*/ 2411506 h 3460377"/>
                  <a:gd name="connsiteX16" fmla="*/ 1739153 w 1969371"/>
                  <a:gd name="connsiteY16" fmla="*/ 2052918 h 3460377"/>
                  <a:gd name="connsiteX17" fmla="*/ 1766047 w 1969371"/>
                  <a:gd name="connsiteY17" fmla="*/ 1828800 h 3460377"/>
                  <a:gd name="connsiteX18" fmla="*/ 1766047 w 1969371"/>
                  <a:gd name="connsiteY18" fmla="*/ 1658471 h 3460377"/>
                  <a:gd name="connsiteX19" fmla="*/ 1801906 w 1969371"/>
                  <a:gd name="connsiteY19" fmla="*/ 1380565 h 3460377"/>
                  <a:gd name="connsiteX20" fmla="*/ 1864659 w 1969371"/>
                  <a:gd name="connsiteY20" fmla="*/ 1255059 h 3460377"/>
                  <a:gd name="connsiteX21" fmla="*/ 1954306 w 1969371"/>
                  <a:gd name="connsiteY21" fmla="*/ 1039906 h 3460377"/>
                  <a:gd name="connsiteX22" fmla="*/ 1963271 w 1969371"/>
                  <a:gd name="connsiteY22" fmla="*/ 878542 h 3460377"/>
                  <a:gd name="connsiteX23" fmla="*/ 1891553 w 1969371"/>
                  <a:gd name="connsiteY23" fmla="*/ 753036 h 3460377"/>
                  <a:gd name="connsiteX24" fmla="*/ 1739153 w 1969371"/>
                  <a:gd name="connsiteY24" fmla="*/ 555812 h 3460377"/>
                  <a:gd name="connsiteX25" fmla="*/ 1586753 w 1969371"/>
                  <a:gd name="connsiteY25" fmla="*/ 394447 h 3460377"/>
                  <a:gd name="connsiteX26" fmla="*/ 1568824 w 1969371"/>
                  <a:gd name="connsiteY26" fmla="*/ 251012 h 3460377"/>
                  <a:gd name="connsiteX27" fmla="*/ 1470212 w 1969371"/>
                  <a:gd name="connsiteY27" fmla="*/ 0 h 3460377"/>
                  <a:gd name="connsiteX28" fmla="*/ 1470212 w 1969371"/>
                  <a:gd name="connsiteY28" fmla="*/ 0 h 346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69371" h="3460377">
                    <a:moveTo>
                      <a:pt x="0" y="3460377"/>
                    </a:moveTo>
                    <a:cubicBezTo>
                      <a:pt x="48559" y="3417047"/>
                      <a:pt x="97118" y="3373718"/>
                      <a:pt x="125506" y="3343836"/>
                    </a:cubicBezTo>
                    <a:cubicBezTo>
                      <a:pt x="153894" y="3313954"/>
                      <a:pt x="152401" y="3297518"/>
                      <a:pt x="170330" y="3281083"/>
                    </a:cubicBezTo>
                    <a:cubicBezTo>
                      <a:pt x="188260" y="3264648"/>
                      <a:pt x="215154" y="3249706"/>
                      <a:pt x="233083" y="3245224"/>
                    </a:cubicBezTo>
                    <a:cubicBezTo>
                      <a:pt x="251012" y="3240742"/>
                      <a:pt x="259977" y="3261660"/>
                      <a:pt x="277906" y="3254189"/>
                    </a:cubicBezTo>
                    <a:cubicBezTo>
                      <a:pt x="295835" y="3246718"/>
                      <a:pt x="316753" y="3215341"/>
                      <a:pt x="340659" y="3200400"/>
                    </a:cubicBezTo>
                    <a:cubicBezTo>
                      <a:pt x="364565" y="3185459"/>
                      <a:pt x="383988" y="3185460"/>
                      <a:pt x="421341" y="3164542"/>
                    </a:cubicBezTo>
                    <a:cubicBezTo>
                      <a:pt x="458694" y="3143624"/>
                      <a:pt x="525930" y="3107765"/>
                      <a:pt x="564777" y="3074894"/>
                    </a:cubicBezTo>
                    <a:cubicBezTo>
                      <a:pt x="603624" y="3042023"/>
                      <a:pt x="627530" y="3010647"/>
                      <a:pt x="654424" y="2967318"/>
                    </a:cubicBezTo>
                    <a:cubicBezTo>
                      <a:pt x="681318" y="2923989"/>
                      <a:pt x="691776" y="2841812"/>
                      <a:pt x="726141" y="2814918"/>
                    </a:cubicBezTo>
                    <a:cubicBezTo>
                      <a:pt x="760506" y="2788024"/>
                      <a:pt x="803836" y="2802965"/>
                      <a:pt x="860612" y="2805953"/>
                    </a:cubicBezTo>
                    <a:cubicBezTo>
                      <a:pt x="917389" y="2808941"/>
                      <a:pt x="1030941" y="2835835"/>
                      <a:pt x="1066800" y="2832847"/>
                    </a:cubicBezTo>
                    <a:cubicBezTo>
                      <a:pt x="1102659" y="2829859"/>
                      <a:pt x="1056342" y="2810436"/>
                      <a:pt x="1075765" y="2788024"/>
                    </a:cubicBezTo>
                    <a:cubicBezTo>
                      <a:pt x="1095188" y="2765612"/>
                      <a:pt x="1135529" y="2737224"/>
                      <a:pt x="1183341" y="2698377"/>
                    </a:cubicBezTo>
                    <a:cubicBezTo>
                      <a:pt x="1231153" y="2659530"/>
                      <a:pt x="1362636" y="2554942"/>
                      <a:pt x="1362636" y="2554942"/>
                    </a:cubicBezTo>
                    <a:cubicBezTo>
                      <a:pt x="1422401" y="2507130"/>
                      <a:pt x="1479177" y="2495177"/>
                      <a:pt x="1541930" y="2411506"/>
                    </a:cubicBezTo>
                    <a:cubicBezTo>
                      <a:pt x="1604683" y="2327835"/>
                      <a:pt x="1701800" y="2150036"/>
                      <a:pt x="1739153" y="2052918"/>
                    </a:cubicBezTo>
                    <a:cubicBezTo>
                      <a:pt x="1776506" y="1955800"/>
                      <a:pt x="1761565" y="1894541"/>
                      <a:pt x="1766047" y="1828800"/>
                    </a:cubicBezTo>
                    <a:cubicBezTo>
                      <a:pt x="1770529" y="1763059"/>
                      <a:pt x="1760070" y="1733177"/>
                      <a:pt x="1766047" y="1658471"/>
                    </a:cubicBezTo>
                    <a:cubicBezTo>
                      <a:pt x="1772024" y="1583765"/>
                      <a:pt x="1785471" y="1447800"/>
                      <a:pt x="1801906" y="1380565"/>
                    </a:cubicBezTo>
                    <a:cubicBezTo>
                      <a:pt x="1818341" y="1313330"/>
                      <a:pt x="1839259" y="1311835"/>
                      <a:pt x="1864659" y="1255059"/>
                    </a:cubicBezTo>
                    <a:cubicBezTo>
                      <a:pt x="1890059" y="1198283"/>
                      <a:pt x="1937871" y="1102659"/>
                      <a:pt x="1954306" y="1039906"/>
                    </a:cubicBezTo>
                    <a:cubicBezTo>
                      <a:pt x="1970741" y="977153"/>
                      <a:pt x="1973730" y="926354"/>
                      <a:pt x="1963271" y="878542"/>
                    </a:cubicBezTo>
                    <a:cubicBezTo>
                      <a:pt x="1952812" y="830730"/>
                      <a:pt x="1928906" y="806824"/>
                      <a:pt x="1891553" y="753036"/>
                    </a:cubicBezTo>
                    <a:cubicBezTo>
                      <a:pt x="1854200" y="699248"/>
                      <a:pt x="1789953" y="615577"/>
                      <a:pt x="1739153" y="555812"/>
                    </a:cubicBezTo>
                    <a:cubicBezTo>
                      <a:pt x="1688353" y="496047"/>
                      <a:pt x="1615141" y="445247"/>
                      <a:pt x="1586753" y="394447"/>
                    </a:cubicBezTo>
                    <a:cubicBezTo>
                      <a:pt x="1558365" y="343647"/>
                      <a:pt x="1588248" y="316753"/>
                      <a:pt x="1568824" y="251012"/>
                    </a:cubicBezTo>
                    <a:cubicBezTo>
                      <a:pt x="1549401" y="185271"/>
                      <a:pt x="1470212" y="0"/>
                      <a:pt x="1470212" y="0"/>
                    </a:cubicBezTo>
                    <a:lnTo>
                      <a:pt x="1470212"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7" name="6 CuadroTexto"/>
            <p:cNvSpPr txBox="1"/>
            <p:nvPr/>
          </p:nvSpPr>
          <p:spPr>
            <a:xfrm>
              <a:off x="818157" y="5138338"/>
              <a:ext cx="2448272" cy="261610"/>
            </a:xfrm>
            <a:prstGeom prst="rect">
              <a:avLst/>
            </a:prstGeom>
            <a:solidFill>
              <a:srgbClr val="FFFFCC"/>
            </a:solidFill>
          </p:spPr>
          <p:txBody>
            <a:bodyPr wrap="square" rtlCol="0">
              <a:spAutoFit/>
            </a:bodyPr>
            <a:lstStyle>
              <a:defPPr>
                <a:defRPr lang="es-ES_tradnl"/>
              </a:defPPr>
              <a:lvl1pPr>
                <a:defRPr sz="1100"/>
              </a:lvl1pPr>
            </a:lstStyle>
            <a:p>
              <a:pPr algn="r"/>
              <a:r>
                <a:rPr lang="es-ES" dirty="0"/>
                <a:t>Molino  de Pedro Fernández de la </a:t>
              </a:r>
              <a:r>
                <a:rPr lang="es-ES" dirty="0" smtClean="0"/>
                <a:t>Mata</a:t>
              </a:r>
              <a:endParaRPr lang="es-ES" dirty="0"/>
            </a:p>
          </p:txBody>
        </p:sp>
        <p:sp>
          <p:nvSpPr>
            <p:cNvPr id="24" name="23 Multiplicar"/>
            <p:cNvSpPr/>
            <p:nvPr/>
          </p:nvSpPr>
          <p:spPr>
            <a:xfrm>
              <a:off x="5724128" y="4071833"/>
              <a:ext cx="299471" cy="308459"/>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8 CuadroTexto"/>
            <p:cNvSpPr txBox="1"/>
            <p:nvPr/>
          </p:nvSpPr>
          <p:spPr>
            <a:xfrm>
              <a:off x="5979472" y="4053677"/>
              <a:ext cx="2552968" cy="276999"/>
            </a:xfrm>
            <a:prstGeom prst="rect">
              <a:avLst/>
            </a:prstGeom>
            <a:solidFill>
              <a:srgbClr val="FFFFCC"/>
            </a:solidFill>
          </p:spPr>
          <p:txBody>
            <a:bodyPr wrap="square" rtlCol="0">
              <a:spAutoFit/>
            </a:bodyPr>
            <a:lstStyle/>
            <a:p>
              <a:r>
                <a:rPr lang="es-ES" sz="1200" b="1" dirty="0"/>
                <a:t>Molino de Riegos </a:t>
              </a:r>
              <a:r>
                <a:rPr lang="es-ES" sz="1200" b="1" dirty="0" smtClean="0"/>
                <a:t> </a:t>
              </a:r>
              <a:r>
                <a:rPr lang="es-ES" sz="1100" dirty="0" smtClean="0"/>
                <a:t>de Juan  Mata, 1470</a:t>
              </a:r>
              <a:endParaRPr lang="es-ES" sz="1100" dirty="0"/>
            </a:p>
          </p:txBody>
        </p:sp>
      </p:grpSp>
      <p:grpSp>
        <p:nvGrpSpPr>
          <p:cNvPr id="11" name="10 Grupo"/>
          <p:cNvGrpSpPr/>
          <p:nvPr/>
        </p:nvGrpSpPr>
        <p:grpSpPr>
          <a:xfrm>
            <a:off x="6174710" y="5877272"/>
            <a:ext cx="2880321" cy="952447"/>
            <a:chOff x="6156175" y="5877272"/>
            <a:chExt cx="2880321" cy="952447"/>
          </a:xfrm>
        </p:grpSpPr>
        <p:sp>
          <p:nvSpPr>
            <p:cNvPr id="14" name="13 CuadroTexto"/>
            <p:cNvSpPr txBox="1"/>
            <p:nvPr/>
          </p:nvSpPr>
          <p:spPr>
            <a:xfrm>
              <a:off x="7596500" y="6453336"/>
              <a:ext cx="1439996" cy="369332"/>
            </a:xfrm>
            <a:prstGeom prst="rect">
              <a:avLst/>
            </a:prstGeom>
            <a:solidFill>
              <a:srgbClr val="FFFFCC"/>
            </a:solidFill>
          </p:spPr>
          <p:txBody>
            <a:bodyPr wrap="square" lIns="72000" tIns="0" rIns="72000" bIns="0" rtlCol="0">
              <a:spAutoFit/>
            </a:bodyPr>
            <a:lstStyle/>
            <a:p>
              <a:r>
                <a:rPr lang="es-ES" sz="1200" dirty="0" smtClean="0"/>
                <a:t>Trinchera FC Langreo 1852</a:t>
              </a:r>
              <a:endParaRPr lang="es-ES_tradnl" sz="1200" dirty="0"/>
            </a:p>
          </p:txBody>
        </p:sp>
        <p:pic>
          <p:nvPicPr>
            <p:cNvPr id="20" name="1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5" y="5920999"/>
              <a:ext cx="1437615" cy="908720"/>
            </a:xfrm>
            <a:prstGeom prst="rect">
              <a:avLst/>
            </a:prstGeom>
          </p:spPr>
        </p:pic>
        <p:cxnSp>
          <p:nvCxnSpPr>
            <p:cNvPr id="13" name="12 Conector recto de flecha"/>
            <p:cNvCxnSpPr/>
            <p:nvPr/>
          </p:nvCxnSpPr>
          <p:spPr>
            <a:xfrm flipH="1" flipV="1">
              <a:off x="6240185" y="5877272"/>
              <a:ext cx="264033" cy="1869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76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1" name="30 Grupo"/>
          <p:cNvGrpSpPr/>
          <p:nvPr/>
        </p:nvGrpSpPr>
        <p:grpSpPr>
          <a:xfrm>
            <a:off x="3473248" y="294136"/>
            <a:ext cx="5635256" cy="6416859"/>
            <a:chOff x="3473248" y="260648"/>
            <a:chExt cx="5635256" cy="6416859"/>
          </a:xfrm>
        </p:grpSpPr>
        <p:pic>
          <p:nvPicPr>
            <p:cNvPr id="32" name="Picture 2" descr="G:\Pictures\FOTOS\Noreña\Ortofotos Noreña originales _ecv 2007\1763 Lindes de Noreña hasta184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9" t="11520" r="899" b="354"/>
            <a:stretch/>
          </p:blipFill>
          <p:spPr bwMode="auto">
            <a:xfrm>
              <a:off x="3473248" y="260648"/>
              <a:ext cx="5635256" cy="6162147"/>
            </a:xfrm>
            <a:prstGeom prst="rect">
              <a:avLst/>
            </a:prstGeom>
            <a:noFill/>
            <a:extLst>
              <a:ext uri="{909E8E84-426E-40DD-AFC4-6F175D3DCCD1}">
                <a14:hiddenFill xmlns:a14="http://schemas.microsoft.com/office/drawing/2010/main">
                  <a:solidFill>
                    <a:srgbClr val="FFFFFF"/>
                  </a:solidFill>
                </a14:hiddenFill>
              </a:ext>
            </a:extLst>
          </p:spPr>
        </p:pic>
        <p:sp>
          <p:nvSpPr>
            <p:cNvPr id="33" name="32 Elipse"/>
            <p:cNvSpPr/>
            <p:nvPr/>
          </p:nvSpPr>
          <p:spPr>
            <a:xfrm>
              <a:off x="6286497" y="260648"/>
              <a:ext cx="827551" cy="434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4" name="33 Elipse"/>
            <p:cNvSpPr/>
            <p:nvPr/>
          </p:nvSpPr>
          <p:spPr>
            <a:xfrm rot="21115588">
              <a:off x="7541557" y="1604522"/>
              <a:ext cx="700492" cy="2947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5" name="34 Elipse"/>
            <p:cNvSpPr/>
            <p:nvPr/>
          </p:nvSpPr>
          <p:spPr>
            <a:xfrm rot="21151236">
              <a:off x="7386502" y="3810768"/>
              <a:ext cx="850719" cy="48596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6" name="35 Elipse"/>
            <p:cNvSpPr/>
            <p:nvPr/>
          </p:nvSpPr>
          <p:spPr>
            <a:xfrm rot="354564">
              <a:off x="4675659" y="3762367"/>
              <a:ext cx="926760" cy="41777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7" name="36 Elipse"/>
            <p:cNvSpPr/>
            <p:nvPr/>
          </p:nvSpPr>
          <p:spPr>
            <a:xfrm>
              <a:off x="7357739" y="4897405"/>
              <a:ext cx="755017" cy="45121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8" name="37 Elipse"/>
            <p:cNvSpPr/>
            <p:nvPr/>
          </p:nvSpPr>
          <p:spPr>
            <a:xfrm>
              <a:off x="5854870" y="4899007"/>
              <a:ext cx="755017" cy="5156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9" name="38 CuadroTexto"/>
            <p:cNvSpPr txBox="1"/>
            <p:nvPr/>
          </p:nvSpPr>
          <p:spPr>
            <a:xfrm>
              <a:off x="3473248" y="6369730"/>
              <a:ext cx="5635256" cy="307777"/>
            </a:xfrm>
            <a:prstGeom prst="rect">
              <a:avLst/>
            </a:prstGeom>
            <a:solidFill>
              <a:schemeClr val="bg1"/>
            </a:solidFill>
          </p:spPr>
          <p:txBody>
            <a:bodyPr wrap="square" lIns="0" rIns="0" rtlCol="0">
              <a:spAutoFit/>
            </a:bodyPr>
            <a:lstStyle/>
            <a:p>
              <a:pPr lvl="0" algn="ctr"/>
              <a:r>
                <a:rPr lang="es-ES" sz="1400" b="1" dirty="0" smtClean="0">
                  <a:solidFill>
                    <a:prstClr val="black"/>
                  </a:solidFill>
                </a:rPr>
                <a:t>RIO NOREÑA  Y  SUS PUENTES</a:t>
              </a:r>
              <a:r>
                <a:rPr lang="es-ES" sz="1400" dirty="0" smtClean="0">
                  <a:solidFill>
                    <a:prstClr val="black"/>
                  </a:solidFill>
                </a:rPr>
                <a:t>: </a:t>
              </a:r>
              <a:r>
                <a:rPr lang="es-ES" sz="1400" b="1" dirty="0" smtClean="0">
                  <a:solidFill>
                    <a:prstClr val="black"/>
                  </a:solidFill>
                </a:rPr>
                <a:t>Acta de deslinde Noreña-Siero</a:t>
              </a:r>
              <a:r>
                <a:rPr lang="es-ES" sz="1400" dirty="0" smtClean="0">
                  <a:solidFill>
                    <a:prstClr val="black"/>
                  </a:solidFill>
                </a:rPr>
                <a:t>. </a:t>
              </a:r>
              <a:r>
                <a:rPr lang="es-ES" sz="1400" b="1" dirty="0" smtClean="0">
                  <a:solidFill>
                    <a:prstClr val="black"/>
                  </a:solidFill>
                </a:rPr>
                <a:t>1763</a:t>
              </a:r>
              <a:endParaRPr lang="es-ES" sz="1400" dirty="0" smtClean="0">
                <a:solidFill>
                  <a:prstClr val="black"/>
                </a:solidFill>
              </a:endParaRPr>
            </a:p>
          </p:txBody>
        </p:sp>
      </p:grpSp>
      <p:grpSp>
        <p:nvGrpSpPr>
          <p:cNvPr id="7" name="6 Grupo"/>
          <p:cNvGrpSpPr/>
          <p:nvPr/>
        </p:nvGrpSpPr>
        <p:grpSpPr>
          <a:xfrm>
            <a:off x="85395" y="1883344"/>
            <a:ext cx="4458815" cy="4209952"/>
            <a:chOff x="222717" y="2318657"/>
            <a:chExt cx="4458815" cy="4209952"/>
          </a:xfrm>
        </p:grpSpPr>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949" t="17148" r="15252" b="5873"/>
            <a:stretch/>
          </p:blipFill>
          <p:spPr bwMode="auto">
            <a:xfrm>
              <a:off x="222717" y="2318657"/>
              <a:ext cx="4458815" cy="420995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4 Conector recto de flecha"/>
            <p:cNvCxnSpPr/>
            <p:nvPr/>
          </p:nvCxnSpPr>
          <p:spPr>
            <a:xfrm>
              <a:off x="1547664" y="2348880"/>
              <a:ext cx="504056" cy="78289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539552" y="2345769"/>
              <a:ext cx="1152128" cy="369332"/>
            </a:xfrm>
            <a:prstGeom prst="rect">
              <a:avLst/>
            </a:prstGeom>
            <a:noFill/>
          </p:spPr>
          <p:txBody>
            <a:bodyPr wrap="square" rtlCol="0">
              <a:spAutoFit/>
            </a:bodyPr>
            <a:lstStyle/>
            <a:p>
              <a:r>
                <a:rPr lang="es-ES" b="1" dirty="0" smtClean="0">
                  <a:solidFill>
                    <a:srgbClr val="FF0000"/>
                  </a:solidFill>
                </a:rPr>
                <a:t>Puente ¿?</a:t>
              </a:r>
              <a:endParaRPr lang="es-ES_tradnl" b="1" dirty="0">
                <a:solidFill>
                  <a:srgbClr val="FF0000"/>
                </a:solidFill>
              </a:endParaRPr>
            </a:p>
          </p:txBody>
        </p:sp>
      </p:grpSp>
      <p:sp>
        <p:nvSpPr>
          <p:cNvPr id="8" name="7 CuadroTexto"/>
          <p:cNvSpPr txBox="1"/>
          <p:nvPr/>
        </p:nvSpPr>
        <p:spPr>
          <a:xfrm flipH="1">
            <a:off x="87909" y="66396"/>
            <a:ext cx="3331963" cy="1200329"/>
          </a:xfrm>
          <a:prstGeom prst="rect">
            <a:avLst/>
          </a:prstGeom>
          <a:solidFill>
            <a:schemeClr val="bg1">
              <a:lumMod val="95000"/>
            </a:schemeClr>
          </a:solidFill>
        </p:spPr>
        <p:txBody>
          <a:bodyPr wrap="square" rtlCol="0">
            <a:spAutoFit/>
          </a:bodyPr>
          <a:lstStyle/>
          <a:p>
            <a:pPr algn="ctr"/>
            <a:r>
              <a:rPr lang="es-ES" b="1" dirty="0" smtClean="0"/>
              <a:t>IDENTIFICACIÓN DEL ANTIGUO CAMINO REAL A OVIEDO</a:t>
            </a:r>
          </a:p>
          <a:p>
            <a:pPr algn="ctr"/>
            <a:endParaRPr lang="es-ES" b="1" dirty="0" smtClean="0"/>
          </a:p>
          <a:p>
            <a:pPr algn="ctr"/>
            <a:r>
              <a:rPr lang="es-ES" b="1" dirty="0" smtClean="0"/>
              <a:t>PUENTE DE EL REBOLLAR</a:t>
            </a:r>
            <a:endParaRPr lang="es-ES_tradnl" b="1" dirty="0"/>
          </a:p>
        </p:txBody>
      </p:sp>
    </p:spTree>
    <p:extLst>
      <p:ext uri="{BB962C8B-B14F-4D97-AF65-F5344CB8AC3E}">
        <p14:creationId xmlns:p14="http://schemas.microsoft.com/office/powerpoint/2010/main" val="1379523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G:\Pictures\FOTOS\Noreña\Documentos sobre Noreña\Archivo Histórico Diocesano\1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384"/>
            <a:ext cx="3062257" cy="4135612"/>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rotWithShape="1">
          <a:blip r:embed="rId4" cstate="print">
            <a:extLst>
              <a:ext uri="{28A0092B-C50C-407E-A947-70E740481C1C}">
                <a14:useLocalDpi xmlns:a14="http://schemas.microsoft.com/office/drawing/2010/main" val="0"/>
              </a:ext>
            </a:extLst>
          </a:blip>
          <a:srcRect l="8404" t="32588" r="624" b="33104"/>
          <a:stretch/>
        </p:blipFill>
        <p:spPr>
          <a:xfrm>
            <a:off x="3130303" y="3160750"/>
            <a:ext cx="5906193" cy="1564394"/>
          </a:xfrm>
          <a:prstGeom prst="rect">
            <a:avLst/>
          </a:prstGeom>
        </p:spPr>
      </p:pic>
      <p:pic>
        <p:nvPicPr>
          <p:cNvPr id="7" name="Picture 2"/>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5334"/>
          <a:stretch/>
        </p:blipFill>
        <p:spPr bwMode="auto">
          <a:xfrm>
            <a:off x="3131840" y="490077"/>
            <a:ext cx="5906193" cy="250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14 Conector recto"/>
          <p:cNvCxnSpPr/>
          <p:nvPr/>
        </p:nvCxnSpPr>
        <p:spPr>
          <a:xfrm flipV="1">
            <a:off x="3635896" y="1510422"/>
            <a:ext cx="2874319" cy="138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4" descr="G:\Pictures\FOTOS\Noreña\Documentos sobre Noreña\Archivo Histórico Diocesano\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5104" y="4153358"/>
            <a:ext cx="1729997" cy="26017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G:\Pictures\FOTOS\Noreña\Documentos sobre Noreña\Archivo Histórico Diocesano\7.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8388"/>
          <a:stretch/>
        </p:blipFill>
        <p:spPr bwMode="auto">
          <a:xfrm rot="120000">
            <a:off x="2391694" y="4789226"/>
            <a:ext cx="3186062" cy="1940826"/>
          </a:xfrm>
          <a:prstGeom prst="rect">
            <a:avLst/>
          </a:prstGeom>
          <a:noFill/>
          <a:extLst>
            <a:ext uri="{909E8E84-426E-40DD-AFC4-6F175D3DCCD1}">
              <a14:hiddenFill xmlns:a14="http://schemas.microsoft.com/office/drawing/2010/main">
                <a:solidFill>
                  <a:srgbClr val="FFFFFF"/>
                </a:solidFill>
              </a14:hiddenFill>
            </a:ext>
          </a:extLst>
        </p:spPr>
      </p:pic>
      <p:sp>
        <p:nvSpPr>
          <p:cNvPr id="19" name="18 Elipse"/>
          <p:cNvSpPr/>
          <p:nvPr/>
        </p:nvSpPr>
        <p:spPr>
          <a:xfrm rot="21422787">
            <a:off x="3560310" y="2595912"/>
            <a:ext cx="1592039" cy="4298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179512" y="4077072"/>
            <a:ext cx="1742785" cy="369332"/>
          </a:xfrm>
          <a:prstGeom prst="rect">
            <a:avLst/>
          </a:prstGeom>
          <a:noFill/>
        </p:spPr>
        <p:txBody>
          <a:bodyPr wrap="none" rtlCol="0">
            <a:spAutoFit/>
          </a:bodyPr>
          <a:lstStyle/>
          <a:p>
            <a:r>
              <a:rPr lang="es-ES" b="1" u="sng" dirty="0" smtClean="0">
                <a:solidFill>
                  <a:schemeClr val="bg1"/>
                </a:solidFill>
                <a:effectLst>
                  <a:outerShdw blurRad="38100" dist="38100" dir="2700000" algn="tl">
                    <a:srgbClr val="000000">
                      <a:alpha val="43137"/>
                    </a:srgbClr>
                  </a:outerShdw>
                </a:effectLst>
              </a:rPr>
              <a:t>Armario Chico</a:t>
            </a:r>
            <a:endParaRPr lang="es-ES" b="1" u="sng" dirty="0">
              <a:solidFill>
                <a:schemeClr val="bg1"/>
              </a:solidFill>
              <a:effectLst>
                <a:outerShdw blurRad="38100" dist="38100" dir="2700000" algn="tl">
                  <a:srgbClr val="000000">
                    <a:alpha val="43137"/>
                  </a:srgbClr>
                </a:outerShdw>
              </a:effectLst>
            </a:endParaRPr>
          </a:p>
        </p:txBody>
      </p:sp>
      <p:sp>
        <p:nvSpPr>
          <p:cNvPr id="5" name="4 CuadroTexto"/>
          <p:cNvSpPr txBox="1"/>
          <p:nvPr/>
        </p:nvSpPr>
        <p:spPr>
          <a:xfrm>
            <a:off x="5652120" y="4960039"/>
            <a:ext cx="3385913" cy="1277273"/>
          </a:xfrm>
          <a:prstGeom prst="rect">
            <a:avLst/>
          </a:prstGeom>
          <a:noFill/>
        </p:spPr>
        <p:txBody>
          <a:bodyPr wrap="square" rtlCol="0">
            <a:spAutoFit/>
          </a:bodyPr>
          <a:lstStyle/>
          <a:p>
            <a:r>
              <a:rPr lang="es-ES" sz="1200" i="1" dirty="0" smtClean="0"/>
              <a:t>“4  Una escritura de convenio entre el Cavildo y el Ayuntamiento de Noreña otorgada en  el año de </a:t>
            </a:r>
            <a:r>
              <a:rPr lang="es-ES" sz="1200" b="1" i="1" dirty="0" smtClean="0"/>
              <a:t>1793</a:t>
            </a:r>
            <a:r>
              <a:rPr lang="es-ES" sz="1200" i="1" dirty="0" smtClean="0"/>
              <a:t>, acerca del terreno que aquella villa se tomó de las posesiones del Cabildo para poner expedito el paso de la puente</a:t>
            </a:r>
            <a:r>
              <a:rPr lang="es-ES" sz="1200" dirty="0" smtClean="0"/>
              <a:t>.”</a:t>
            </a:r>
          </a:p>
          <a:p>
            <a:pPr algn="r">
              <a:spcBef>
                <a:spcPts val="600"/>
              </a:spcBef>
            </a:pPr>
            <a:r>
              <a:rPr lang="es-ES" sz="1200" i="1" u="sng" dirty="0" smtClean="0"/>
              <a:t>Escribano</a:t>
            </a:r>
            <a:r>
              <a:rPr lang="es-ES" sz="1200" i="1" dirty="0" smtClean="0"/>
              <a:t> José Felipe Mata y S. Pelayo</a:t>
            </a:r>
            <a:endParaRPr lang="es-ES" sz="1200" i="1" dirty="0"/>
          </a:p>
        </p:txBody>
      </p:sp>
      <p:sp>
        <p:nvSpPr>
          <p:cNvPr id="13" name="12 Flecha derecha"/>
          <p:cNvSpPr/>
          <p:nvPr/>
        </p:nvSpPr>
        <p:spPr>
          <a:xfrm rot="2342550">
            <a:off x="6517096" y="4685830"/>
            <a:ext cx="447534" cy="180514"/>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1" name="10 CuadroTexto"/>
          <p:cNvSpPr txBox="1"/>
          <p:nvPr/>
        </p:nvSpPr>
        <p:spPr>
          <a:xfrm>
            <a:off x="3130303" y="0"/>
            <a:ext cx="2699522" cy="307777"/>
          </a:xfrm>
          <a:prstGeom prst="rect">
            <a:avLst/>
          </a:prstGeom>
          <a:solidFill>
            <a:srgbClr val="FFCC00"/>
          </a:solidFill>
        </p:spPr>
        <p:txBody>
          <a:bodyPr wrap="none" rtlCol="0">
            <a:spAutoFit/>
          </a:bodyPr>
          <a:lstStyle/>
          <a:p>
            <a:r>
              <a:rPr lang="es-ES" sz="1400" b="1" dirty="0" smtClean="0"/>
              <a:t>El Puente de El Rebollar. 1759</a:t>
            </a:r>
            <a:endParaRPr lang="es-ES" sz="1400" b="1" dirty="0"/>
          </a:p>
        </p:txBody>
      </p:sp>
      <p:sp>
        <p:nvSpPr>
          <p:cNvPr id="2" name="1 CuadroTexto"/>
          <p:cNvSpPr txBox="1"/>
          <p:nvPr/>
        </p:nvSpPr>
        <p:spPr>
          <a:xfrm>
            <a:off x="5829825" y="44624"/>
            <a:ext cx="3208208" cy="276999"/>
          </a:xfrm>
          <a:prstGeom prst="rect">
            <a:avLst/>
          </a:prstGeom>
          <a:noFill/>
        </p:spPr>
        <p:txBody>
          <a:bodyPr wrap="square" rtlCol="0">
            <a:spAutoFit/>
          </a:bodyPr>
          <a:lstStyle/>
          <a:p>
            <a:r>
              <a:rPr lang="es-ES" sz="1200" dirty="0" smtClean="0"/>
              <a:t>Libro Maestro. Archivo Capitular de Oviedo</a:t>
            </a:r>
            <a:endParaRPr lang="es-ES" sz="1200" dirty="0"/>
          </a:p>
        </p:txBody>
      </p:sp>
    </p:spTree>
    <p:extLst>
      <p:ext uri="{BB962C8B-B14F-4D97-AF65-F5344CB8AC3E}">
        <p14:creationId xmlns:p14="http://schemas.microsoft.com/office/powerpoint/2010/main" val="243454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8 CuadroTexto"/>
          <p:cNvSpPr txBox="1"/>
          <p:nvPr/>
        </p:nvSpPr>
        <p:spPr>
          <a:xfrm>
            <a:off x="80684" y="4181526"/>
            <a:ext cx="4558718" cy="1384995"/>
          </a:xfrm>
          <a:prstGeom prst="rect">
            <a:avLst/>
          </a:prstGeom>
          <a:noFill/>
          <a:ln w="12700">
            <a:solidFill>
              <a:schemeClr val="tx1"/>
            </a:solidFill>
          </a:ln>
        </p:spPr>
        <p:txBody>
          <a:bodyPr wrap="square" lIns="72000" rIns="0" rtlCol="0">
            <a:spAutoFit/>
          </a:bodyPr>
          <a:lstStyle/>
          <a:p>
            <a:r>
              <a:rPr lang="es-ES" sz="1400" i="1" dirty="0">
                <a:solidFill>
                  <a:schemeClr val="bg1"/>
                </a:solidFill>
              </a:rPr>
              <a:t>"En las Casas del Ayuntamiento de esta villa de </a:t>
            </a:r>
            <a:r>
              <a:rPr lang="es-ES" sz="1400" i="1" dirty="0" smtClean="0">
                <a:solidFill>
                  <a:schemeClr val="bg1"/>
                </a:solidFill>
              </a:rPr>
              <a:t>Noreña … . </a:t>
            </a:r>
            <a:r>
              <a:rPr lang="es-ES" sz="1400" b="1" i="1" dirty="0">
                <a:solidFill>
                  <a:schemeClr val="bg1"/>
                </a:solidFill>
              </a:rPr>
              <a:t>Puente del Rebollar </a:t>
            </a:r>
            <a:r>
              <a:rPr lang="es-ES" sz="1400" b="1" i="1" dirty="0" smtClean="0">
                <a:solidFill>
                  <a:schemeClr val="bg1"/>
                </a:solidFill>
              </a:rPr>
              <a:t>para… </a:t>
            </a:r>
            <a:r>
              <a:rPr lang="es-ES" sz="1400" b="1" i="1" dirty="0">
                <a:solidFill>
                  <a:schemeClr val="bg1"/>
                </a:solidFill>
              </a:rPr>
              <a:t>reparar y hacer el nuevo puente que se hizo a la salida de esta </a:t>
            </a:r>
            <a:r>
              <a:rPr lang="es-ES" sz="1400" b="1" i="1" dirty="0" smtClean="0">
                <a:solidFill>
                  <a:schemeClr val="bg1"/>
                </a:solidFill>
              </a:rPr>
              <a:t>villa </a:t>
            </a:r>
            <a:r>
              <a:rPr lang="es-ES" sz="1400" b="1" i="1" dirty="0">
                <a:solidFill>
                  <a:schemeClr val="bg1"/>
                </a:solidFill>
              </a:rPr>
              <a:t>para hir a la Ciudad de Oviedo</a:t>
            </a:r>
            <a:r>
              <a:rPr lang="es-ES" sz="1400" i="1" dirty="0">
                <a:solidFill>
                  <a:schemeClr val="bg1"/>
                </a:solidFill>
              </a:rPr>
              <a:t> y otras partes </a:t>
            </a:r>
            <a:r>
              <a:rPr lang="es-ES" sz="1400" b="1" i="1" dirty="0">
                <a:solidFill>
                  <a:schemeClr val="bg1"/>
                </a:solidFill>
              </a:rPr>
              <a:t>y proseguir la principiada carretera que va por aquella parte hasta incorporarse con otra principiada con el Concejo de Siero que sigue igual vereda</a:t>
            </a:r>
            <a:r>
              <a:rPr lang="es-ES" sz="1400" i="1" dirty="0" smtClean="0">
                <a:solidFill>
                  <a:schemeClr val="bg1"/>
                </a:solidFill>
              </a:rPr>
              <a:t>…”. </a:t>
            </a:r>
            <a:endParaRPr lang="es-ES" sz="1400" dirty="0">
              <a:solidFill>
                <a:schemeClr val="bg1"/>
              </a:solidFill>
            </a:endParaRPr>
          </a:p>
        </p:txBody>
      </p:sp>
      <p:grpSp>
        <p:nvGrpSpPr>
          <p:cNvPr id="27" name="26 Grupo"/>
          <p:cNvGrpSpPr/>
          <p:nvPr/>
        </p:nvGrpSpPr>
        <p:grpSpPr>
          <a:xfrm>
            <a:off x="218562" y="567109"/>
            <a:ext cx="4420840" cy="3590936"/>
            <a:chOff x="-301222" y="336242"/>
            <a:chExt cx="4863380" cy="4206902"/>
          </a:xfrm>
        </p:grpSpPr>
        <p:pic>
          <p:nvPicPr>
            <p:cNvPr id="12" name="11 Imagen"/>
            <p:cNvPicPr>
              <a:picLocks noChangeAspect="1"/>
            </p:cNvPicPr>
            <p:nvPr/>
          </p:nvPicPr>
          <p:blipFill rotWithShape="1">
            <a:blip r:embed="rId3" cstate="print">
              <a:extLst>
                <a:ext uri="{28A0092B-C50C-407E-A947-70E740481C1C}">
                  <a14:useLocalDpi xmlns:a14="http://schemas.microsoft.com/office/drawing/2010/main" val="0"/>
                </a:ext>
              </a:extLst>
            </a:blip>
            <a:srcRect l="1899" t="-1198" r="2009" b="46286"/>
            <a:stretch/>
          </p:blipFill>
          <p:spPr>
            <a:xfrm>
              <a:off x="-301222" y="336242"/>
              <a:ext cx="4863380" cy="4206902"/>
            </a:xfrm>
            <a:prstGeom prst="rect">
              <a:avLst/>
            </a:prstGeom>
          </p:spPr>
        </p:pic>
        <p:cxnSp>
          <p:nvCxnSpPr>
            <p:cNvPr id="14" name="13 Conector recto"/>
            <p:cNvCxnSpPr/>
            <p:nvPr/>
          </p:nvCxnSpPr>
          <p:spPr>
            <a:xfrm>
              <a:off x="1715441" y="3182885"/>
              <a:ext cx="158417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1 Imagen"/>
          <p:cNvPicPr>
            <a:picLocks noChangeAspect="1"/>
          </p:cNvPicPr>
          <p:nvPr/>
        </p:nvPicPr>
        <p:blipFill rotWithShape="1">
          <a:blip r:embed="rId4" cstate="print">
            <a:extLst>
              <a:ext uri="{28A0092B-C50C-407E-A947-70E740481C1C}">
                <a14:useLocalDpi xmlns:a14="http://schemas.microsoft.com/office/drawing/2010/main" val="0"/>
              </a:ext>
            </a:extLst>
          </a:blip>
          <a:srcRect l="5240" t="1" r="1760" b="31939"/>
          <a:stretch/>
        </p:blipFill>
        <p:spPr>
          <a:xfrm>
            <a:off x="4805955" y="2907923"/>
            <a:ext cx="4255978" cy="2600347"/>
          </a:xfrm>
          <a:prstGeom prst="rect">
            <a:avLst/>
          </a:prstGeom>
          <a:solidFill>
            <a:schemeClr val="tx1"/>
          </a:solidFill>
        </p:spPr>
      </p:pic>
      <p:sp>
        <p:nvSpPr>
          <p:cNvPr id="15" name="14 CuadroTexto"/>
          <p:cNvSpPr txBox="1"/>
          <p:nvPr/>
        </p:nvSpPr>
        <p:spPr>
          <a:xfrm>
            <a:off x="4814017" y="5445224"/>
            <a:ext cx="4329983" cy="318924"/>
          </a:xfrm>
          <a:prstGeom prst="rect">
            <a:avLst/>
          </a:prstGeom>
          <a:solidFill>
            <a:schemeClr val="bg1">
              <a:lumMod val="95000"/>
            </a:schemeClr>
          </a:solidFill>
        </p:spPr>
        <p:txBody>
          <a:bodyPr wrap="square" tIns="36000" bIns="36000" rtlCol="0">
            <a:spAutoFit/>
          </a:bodyPr>
          <a:lstStyle>
            <a:defPPr>
              <a:defRPr lang="es-ES"/>
            </a:defPPr>
            <a:lvl1pPr>
              <a:defRPr sz="900"/>
            </a:lvl1pPr>
          </a:lstStyle>
          <a:p>
            <a:r>
              <a:rPr lang="es-ES" sz="1600" b="1" dirty="0" smtClean="0"/>
              <a:t>Cárcava del </a:t>
            </a:r>
            <a:r>
              <a:rPr lang="es-ES" sz="1600" b="1" dirty="0"/>
              <a:t>antiguo camino real a Oviedo</a:t>
            </a:r>
          </a:p>
        </p:txBody>
      </p:sp>
      <p:pic>
        <p:nvPicPr>
          <p:cNvPr id="1026" name="Picture 2" descr="C:\Users\Jose Manuel\Desktop\Camino de Santiago\Fotos del Camino Noreña a Oviedo\Antiguo Camino Real hacia Argüelles\IMG_2707.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18" b="5512"/>
          <a:stretch/>
        </p:blipFill>
        <p:spPr bwMode="auto">
          <a:xfrm>
            <a:off x="4796087" y="43909"/>
            <a:ext cx="4290643" cy="2472074"/>
          </a:xfrm>
          <a:prstGeom prst="rect">
            <a:avLst/>
          </a:prstGeom>
          <a:noFill/>
          <a:extLst>
            <a:ext uri="{909E8E84-426E-40DD-AFC4-6F175D3DCCD1}">
              <a14:hiddenFill xmlns:a14="http://schemas.microsoft.com/office/drawing/2010/main">
                <a:solidFill>
                  <a:srgbClr val="FFFFFF"/>
                </a:solidFill>
              </a14:hiddenFill>
            </a:ext>
          </a:extLst>
        </p:spPr>
      </p:pic>
      <p:sp>
        <p:nvSpPr>
          <p:cNvPr id="3" name="2 Flecha abajo"/>
          <p:cNvSpPr/>
          <p:nvPr/>
        </p:nvSpPr>
        <p:spPr>
          <a:xfrm rot="250799">
            <a:off x="104793" y="3865584"/>
            <a:ext cx="135679" cy="3080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rgbClr val="FF0000"/>
                </a:solidFill>
              </a:ln>
              <a:solidFill>
                <a:schemeClr val="bg1"/>
              </a:solidFill>
            </a:endParaRPr>
          </a:p>
        </p:txBody>
      </p:sp>
      <p:sp>
        <p:nvSpPr>
          <p:cNvPr id="25" name="24 CuadroTexto"/>
          <p:cNvSpPr txBox="1"/>
          <p:nvPr/>
        </p:nvSpPr>
        <p:spPr>
          <a:xfrm>
            <a:off x="-3203" y="0"/>
            <a:ext cx="4791228" cy="677108"/>
          </a:xfrm>
          <a:prstGeom prst="rect">
            <a:avLst/>
          </a:prstGeom>
          <a:solidFill>
            <a:srgbClr val="FFC000"/>
          </a:solidFill>
        </p:spPr>
        <p:txBody>
          <a:bodyPr wrap="square" lIns="72000" rIns="72000" rtlCol="0">
            <a:spAutoFit/>
          </a:bodyPr>
          <a:lstStyle/>
          <a:p>
            <a:r>
              <a:rPr lang="es-ES" sz="1400" b="1" dirty="0"/>
              <a:t>Puente de El </a:t>
            </a:r>
            <a:r>
              <a:rPr lang="es-ES" sz="1400" b="1" dirty="0" smtClean="0"/>
              <a:t>Rebollar: </a:t>
            </a:r>
          </a:p>
          <a:p>
            <a:r>
              <a:rPr lang="es-ES" sz="1400" b="1" dirty="0" smtClean="0"/>
              <a:t>Documento y restos arqueológicos</a:t>
            </a:r>
          </a:p>
          <a:p>
            <a:pPr algn="r"/>
            <a:r>
              <a:rPr lang="es-ES" sz="1000" b="1" dirty="0"/>
              <a:t>Archivo Municipal </a:t>
            </a:r>
            <a:r>
              <a:rPr lang="es-ES" sz="1000" b="1" dirty="0" smtClean="0"/>
              <a:t>Noreña. Libro </a:t>
            </a:r>
            <a:r>
              <a:rPr lang="es-ES" sz="1000" b="1" dirty="0"/>
              <a:t>de Actas. 25 de Mayo de 1793. </a:t>
            </a:r>
          </a:p>
        </p:txBody>
      </p:sp>
      <p:sp>
        <p:nvSpPr>
          <p:cNvPr id="10" name="9 CuadroTexto"/>
          <p:cNvSpPr txBox="1"/>
          <p:nvPr/>
        </p:nvSpPr>
        <p:spPr>
          <a:xfrm>
            <a:off x="209462" y="5733256"/>
            <a:ext cx="8852471" cy="1107996"/>
          </a:xfrm>
          <a:prstGeom prst="rect">
            <a:avLst/>
          </a:prstGeom>
          <a:noFill/>
        </p:spPr>
        <p:txBody>
          <a:bodyPr wrap="square" rtlCol="0">
            <a:spAutoFit/>
          </a:bodyPr>
          <a:lstStyle/>
          <a:p>
            <a:r>
              <a:rPr lang="es-ES" sz="1400" dirty="0" smtClean="0">
                <a:solidFill>
                  <a:schemeClr val="bg1"/>
                </a:solidFill>
              </a:rPr>
              <a:t>Por la </a:t>
            </a:r>
            <a:r>
              <a:rPr lang="es-ES" sz="1400" b="1" dirty="0">
                <a:solidFill>
                  <a:schemeClr val="bg1"/>
                </a:solidFill>
              </a:rPr>
              <a:t>apelación </a:t>
            </a:r>
            <a:r>
              <a:rPr lang="es-ES" sz="1400" b="1" dirty="0" smtClean="0">
                <a:solidFill>
                  <a:schemeClr val="bg1"/>
                </a:solidFill>
              </a:rPr>
              <a:t>de </a:t>
            </a:r>
            <a:r>
              <a:rPr lang="es-ES" sz="1400" b="1" dirty="0">
                <a:solidFill>
                  <a:schemeClr val="bg1"/>
                </a:solidFill>
              </a:rPr>
              <a:t>los vecinos </a:t>
            </a:r>
            <a:r>
              <a:rPr lang="es-ES" sz="1400" b="1" dirty="0" smtClean="0">
                <a:solidFill>
                  <a:schemeClr val="bg1"/>
                </a:solidFill>
              </a:rPr>
              <a:t>de Granda, del 24-X-1788</a:t>
            </a:r>
            <a:r>
              <a:rPr lang="es-ES" sz="1400" dirty="0" smtClean="0">
                <a:solidFill>
                  <a:schemeClr val="bg1"/>
                </a:solidFill>
              </a:rPr>
              <a:t>, … </a:t>
            </a:r>
            <a:r>
              <a:rPr lang="es-ES" sz="1400" b="1" dirty="0" smtClean="0">
                <a:solidFill>
                  <a:schemeClr val="bg1"/>
                </a:solidFill>
              </a:rPr>
              <a:t>se trata del antiguo </a:t>
            </a:r>
            <a:r>
              <a:rPr lang="es-ES" sz="1400" b="1" dirty="0">
                <a:solidFill>
                  <a:schemeClr val="bg1"/>
                </a:solidFill>
              </a:rPr>
              <a:t>camino real </a:t>
            </a:r>
            <a:r>
              <a:rPr lang="es-ES" sz="1400" b="1" dirty="0" smtClean="0">
                <a:solidFill>
                  <a:schemeClr val="bg1"/>
                </a:solidFill>
              </a:rPr>
              <a:t>de </a:t>
            </a:r>
            <a:r>
              <a:rPr lang="es-ES" sz="1400" b="1" dirty="0">
                <a:solidFill>
                  <a:schemeClr val="bg1"/>
                </a:solidFill>
              </a:rPr>
              <a:t>Granda a Pola de </a:t>
            </a:r>
            <a:r>
              <a:rPr lang="es-ES" sz="1400" b="1" dirty="0" smtClean="0">
                <a:solidFill>
                  <a:schemeClr val="bg1"/>
                </a:solidFill>
              </a:rPr>
              <a:t>Siero que pasa por Noreña</a:t>
            </a:r>
            <a:r>
              <a:rPr lang="es-ES" sz="1400" dirty="0" smtClean="0">
                <a:solidFill>
                  <a:schemeClr val="bg1"/>
                </a:solidFill>
              </a:rPr>
              <a:t>. </a:t>
            </a:r>
            <a:r>
              <a:rPr lang="es-ES" sz="1400" u="sng" dirty="0" smtClean="0">
                <a:solidFill>
                  <a:schemeClr val="bg1"/>
                </a:solidFill>
              </a:rPr>
              <a:t>Pleitean contra </a:t>
            </a:r>
            <a:r>
              <a:rPr lang="es-ES" sz="1400" u="sng" dirty="0">
                <a:solidFill>
                  <a:schemeClr val="bg1"/>
                </a:solidFill>
              </a:rPr>
              <a:t>el proyecto de crear el actual trazado de la carretera </a:t>
            </a:r>
            <a:r>
              <a:rPr lang="es-ES" sz="1400" u="sng" dirty="0" smtClean="0">
                <a:solidFill>
                  <a:schemeClr val="bg1"/>
                </a:solidFill>
              </a:rPr>
              <a:t> desde </a:t>
            </a:r>
            <a:r>
              <a:rPr lang="es-ES" sz="1400" u="sng" dirty="0">
                <a:solidFill>
                  <a:schemeClr val="bg1"/>
                </a:solidFill>
              </a:rPr>
              <a:t>el Puente de Colloto a Pola de Siero, </a:t>
            </a:r>
            <a:r>
              <a:rPr lang="es-ES" sz="1400" u="sng" dirty="0" smtClean="0">
                <a:solidFill>
                  <a:schemeClr val="bg1"/>
                </a:solidFill>
              </a:rPr>
              <a:t>hoy </a:t>
            </a:r>
            <a:r>
              <a:rPr lang="es-ES" sz="1400" u="sng" dirty="0">
                <a:solidFill>
                  <a:schemeClr val="bg1"/>
                </a:solidFill>
              </a:rPr>
              <a:t>N-634, denominada Carretera de La Barreda</a:t>
            </a:r>
            <a:r>
              <a:rPr lang="es-ES" sz="1400" dirty="0">
                <a:solidFill>
                  <a:schemeClr val="bg1"/>
                </a:solidFill>
              </a:rPr>
              <a:t>. </a:t>
            </a:r>
            <a:endParaRPr lang="es-ES" sz="1400" dirty="0" smtClean="0">
              <a:solidFill>
                <a:schemeClr val="bg1"/>
              </a:solidFill>
            </a:endParaRPr>
          </a:p>
          <a:p>
            <a:pPr indent="174625"/>
            <a:r>
              <a:rPr lang="es-ES" sz="1400" dirty="0" smtClean="0">
                <a:solidFill>
                  <a:schemeClr val="bg1"/>
                </a:solidFill>
              </a:rPr>
              <a:t>“</a:t>
            </a:r>
            <a:r>
              <a:rPr lang="es-ES" sz="1400" b="1" dirty="0" smtClean="0">
                <a:solidFill>
                  <a:schemeClr val="bg1"/>
                </a:solidFill>
              </a:rPr>
              <a:t>… </a:t>
            </a:r>
            <a:r>
              <a:rPr lang="es-ES" sz="1400" b="1" i="1" dirty="0" smtClean="0">
                <a:solidFill>
                  <a:schemeClr val="bg1"/>
                </a:solidFill>
              </a:rPr>
              <a:t>por </a:t>
            </a:r>
            <a:r>
              <a:rPr lang="es-ES" sz="1400" b="1" i="1" dirty="0">
                <a:solidFill>
                  <a:schemeClr val="bg1"/>
                </a:solidFill>
              </a:rPr>
              <a:t>ser la menos costosa porque a corto trecho </a:t>
            </a:r>
            <a:r>
              <a:rPr lang="es-ES" sz="1400" b="1" i="1" dirty="0" smtClean="0">
                <a:solidFill>
                  <a:schemeClr val="bg1"/>
                </a:solidFill>
              </a:rPr>
              <a:t>tropieza </a:t>
            </a:r>
            <a:r>
              <a:rPr lang="es-ES" sz="1400" b="1" i="1" dirty="0">
                <a:solidFill>
                  <a:schemeClr val="bg1"/>
                </a:solidFill>
              </a:rPr>
              <a:t>con la otra igual carretera  que va á la villa de Noreña</a:t>
            </a:r>
            <a:r>
              <a:rPr lang="es-ES" sz="1400" dirty="0">
                <a:solidFill>
                  <a:schemeClr val="bg1"/>
                </a:solidFill>
              </a:rPr>
              <a:t>”</a:t>
            </a:r>
            <a:endParaRPr lang="es-ES" sz="1400" dirty="0" smtClean="0">
              <a:solidFill>
                <a:schemeClr val="bg1"/>
              </a:solidFill>
            </a:endParaRPr>
          </a:p>
          <a:p>
            <a:pPr algn="r"/>
            <a:r>
              <a:rPr lang="es-ES" sz="1000" dirty="0" smtClean="0">
                <a:solidFill>
                  <a:schemeClr val="bg1"/>
                </a:solidFill>
              </a:rPr>
              <a:t>A.H.N</a:t>
            </a:r>
            <a:r>
              <a:rPr lang="es-ES" sz="1000" dirty="0">
                <a:solidFill>
                  <a:schemeClr val="bg1"/>
                </a:solidFill>
              </a:rPr>
              <a:t>. Concejos. Leg. 1314. Exp. 1 a 8. Pág. 113</a:t>
            </a:r>
            <a:r>
              <a:rPr lang="es-ES" sz="1000" dirty="0" smtClean="0">
                <a:solidFill>
                  <a:schemeClr val="bg1"/>
                </a:solidFill>
              </a:rPr>
              <a:t>.</a:t>
            </a:r>
            <a:endParaRPr lang="es-ES" sz="1200" dirty="0">
              <a:solidFill>
                <a:schemeClr val="bg1"/>
              </a:solidFill>
            </a:endParaRPr>
          </a:p>
        </p:txBody>
      </p:sp>
      <p:sp>
        <p:nvSpPr>
          <p:cNvPr id="13" name="12 CuadroTexto"/>
          <p:cNvSpPr txBox="1"/>
          <p:nvPr/>
        </p:nvSpPr>
        <p:spPr>
          <a:xfrm>
            <a:off x="5437619" y="2492896"/>
            <a:ext cx="3166829" cy="318924"/>
          </a:xfrm>
          <a:prstGeom prst="rect">
            <a:avLst/>
          </a:prstGeom>
          <a:solidFill>
            <a:schemeClr val="bg1">
              <a:lumMod val="95000"/>
            </a:schemeClr>
          </a:solidFill>
        </p:spPr>
        <p:txBody>
          <a:bodyPr wrap="square" tIns="36000" bIns="36000" rtlCol="0">
            <a:spAutoFit/>
          </a:bodyPr>
          <a:lstStyle>
            <a:defPPr>
              <a:defRPr lang="es-ES_tradnl"/>
            </a:defPPr>
            <a:lvl1pPr>
              <a:defRPr sz="1600" b="1"/>
            </a:lvl1pPr>
          </a:lstStyle>
          <a:p>
            <a:r>
              <a:rPr lang="es-ES" dirty="0"/>
              <a:t>Estribo del El Puente de </a:t>
            </a:r>
            <a:r>
              <a:rPr lang="es-ES" dirty="0" smtClean="0"/>
              <a:t>El  Rebollar</a:t>
            </a:r>
            <a:endParaRPr lang="es-ES_tradnl" dirty="0"/>
          </a:p>
        </p:txBody>
      </p:sp>
      <p:cxnSp>
        <p:nvCxnSpPr>
          <p:cNvPr id="5" name="4 Conector recto de flecha"/>
          <p:cNvCxnSpPr/>
          <p:nvPr/>
        </p:nvCxnSpPr>
        <p:spPr>
          <a:xfrm flipH="1" flipV="1">
            <a:off x="6200395" y="1844824"/>
            <a:ext cx="864096" cy="14401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1174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767181" y="133806"/>
            <a:ext cx="8053291" cy="6564519"/>
            <a:chOff x="767181" y="133806"/>
            <a:chExt cx="8053291" cy="6564519"/>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181" y="133806"/>
              <a:ext cx="8053291" cy="6564519"/>
            </a:xfrm>
            <a:prstGeom prst="rect">
              <a:avLst/>
            </a:prstGeom>
          </p:spPr>
        </p:pic>
        <p:cxnSp>
          <p:nvCxnSpPr>
            <p:cNvPr id="6" name="5 Conector recto de flecha"/>
            <p:cNvCxnSpPr/>
            <p:nvPr/>
          </p:nvCxnSpPr>
          <p:spPr>
            <a:xfrm flipH="1">
              <a:off x="4280270" y="1987515"/>
              <a:ext cx="360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2 CuadroTexto"/>
            <p:cNvSpPr txBox="1"/>
            <p:nvPr/>
          </p:nvSpPr>
          <p:spPr>
            <a:xfrm>
              <a:off x="827584" y="1196752"/>
              <a:ext cx="1261884" cy="246221"/>
            </a:xfrm>
            <a:prstGeom prst="rect">
              <a:avLst/>
            </a:prstGeom>
            <a:noFill/>
          </p:spPr>
          <p:txBody>
            <a:bodyPr wrap="none" rtlCol="0">
              <a:spAutoFit/>
            </a:bodyPr>
            <a:lstStyle/>
            <a:p>
              <a:r>
                <a:rPr lang="es-ES" sz="1000" b="1" dirty="0" smtClean="0"/>
                <a:t>Estribo del puente</a:t>
              </a:r>
              <a:endParaRPr lang="es-ES" sz="1000" b="1" dirty="0"/>
            </a:p>
          </p:txBody>
        </p:sp>
        <p:sp>
          <p:nvSpPr>
            <p:cNvPr id="8" name="7 Rectángulo"/>
            <p:cNvSpPr/>
            <p:nvPr/>
          </p:nvSpPr>
          <p:spPr>
            <a:xfrm>
              <a:off x="5076056" y="3717032"/>
              <a:ext cx="288032" cy="288032"/>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9" name="8 CuadroTexto"/>
            <p:cNvSpPr txBox="1"/>
            <p:nvPr/>
          </p:nvSpPr>
          <p:spPr>
            <a:xfrm>
              <a:off x="2411760" y="2708823"/>
              <a:ext cx="1326004" cy="246221"/>
            </a:xfrm>
            <a:prstGeom prst="rect">
              <a:avLst/>
            </a:prstGeom>
            <a:noFill/>
          </p:spPr>
          <p:txBody>
            <a:bodyPr wrap="none" rtlCol="0">
              <a:spAutoFit/>
            </a:bodyPr>
            <a:lstStyle/>
            <a:p>
              <a:r>
                <a:rPr lang="es-ES" sz="1000" b="1" dirty="0" smtClean="0"/>
                <a:t>Cárcava del camino</a:t>
              </a:r>
              <a:endParaRPr lang="es-ES" sz="1000" b="1" dirty="0"/>
            </a:p>
          </p:txBody>
        </p:sp>
        <p:sp>
          <p:nvSpPr>
            <p:cNvPr id="7" name="6 CuadroTexto"/>
            <p:cNvSpPr txBox="1"/>
            <p:nvPr/>
          </p:nvSpPr>
          <p:spPr>
            <a:xfrm>
              <a:off x="767181" y="133806"/>
              <a:ext cx="2834750" cy="677108"/>
            </a:xfrm>
            <a:prstGeom prst="rect">
              <a:avLst/>
            </a:prstGeom>
            <a:noFill/>
          </p:spPr>
          <p:txBody>
            <a:bodyPr wrap="none" rtlCol="0">
              <a:spAutoFit/>
            </a:bodyPr>
            <a:lstStyle/>
            <a:p>
              <a:r>
                <a:rPr lang="es-ES" sz="1400" b="1" dirty="0"/>
                <a:t>Restos del camino </a:t>
              </a:r>
              <a:r>
                <a:rPr lang="es-ES" sz="1400" b="1" dirty="0" smtClean="0"/>
                <a:t>real a Oviedo</a:t>
              </a:r>
            </a:p>
            <a:p>
              <a:r>
                <a:rPr lang="es-ES" sz="1400" b="1" dirty="0" smtClean="0"/>
                <a:t>referidos </a:t>
              </a:r>
              <a:r>
                <a:rPr lang="es-ES" sz="1400" b="1" dirty="0"/>
                <a:t>por  Juan Uría </a:t>
              </a:r>
              <a:r>
                <a:rPr lang="es-ES" sz="1400" b="1" dirty="0" smtClean="0"/>
                <a:t>Ríu</a:t>
              </a:r>
            </a:p>
            <a:p>
              <a:pPr algn="r"/>
              <a:r>
                <a:rPr lang="es-ES" sz="1000" b="1" dirty="0" smtClean="0"/>
                <a:t> </a:t>
              </a:r>
              <a:r>
                <a:rPr lang="es-ES" sz="1000" b="1" dirty="0"/>
                <a:t>Tesis doctoral. Madrid. </a:t>
              </a:r>
              <a:r>
                <a:rPr lang="es-ES" sz="1000" b="1" dirty="0" smtClean="0"/>
                <a:t>1927</a:t>
              </a:r>
              <a:endParaRPr lang="es-ES" sz="1000" b="1" dirty="0"/>
            </a:p>
          </p:txBody>
        </p:sp>
      </p:grpSp>
      <p:sp>
        <p:nvSpPr>
          <p:cNvPr id="5" name="4 CuadroTexto"/>
          <p:cNvSpPr txBox="1"/>
          <p:nvPr/>
        </p:nvSpPr>
        <p:spPr>
          <a:xfrm>
            <a:off x="52274" y="4725144"/>
            <a:ext cx="2520280" cy="461665"/>
          </a:xfrm>
          <a:prstGeom prst="rect">
            <a:avLst/>
          </a:prstGeom>
          <a:solidFill>
            <a:schemeClr val="bg2"/>
          </a:solidFill>
          <a:ln w="28575">
            <a:solidFill>
              <a:schemeClr val="tx1"/>
            </a:solidFill>
          </a:ln>
        </p:spPr>
        <p:txBody>
          <a:bodyPr wrap="square" rtlCol="0">
            <a:spAutoFit/>
          </a:bodyPr>
          <a:lstStyle/>
          <a:p>
            <a:pPr algn="ctr"/>
            <a:r>
              <a:rPr lang="es-ES" sz="1200" dirty="0" smtClean="0"/>
              <a:t>Situación del Castillo de Noreña. Porfolio </a:t>
            </a:r>
            <a:r>
              <a:rPr lang="es-ES" sz="1200" dirty="0"/>
              <a:t>F</a:t>
            </a:r>
            <a:r>
              <a:rPr lang="es-ES" sz="1200" dirty="0" smtClean="0"/>
              <a:t>iestas del Ecce-Homo. 1957</a:t>
            </a:r>
            <a:endParaRPr lang="es-ES" sz="1200" dirty="0"/>
          </a:p>
        </p:txBody>
      </p:sp>
    </p:spTree>
    <p:extLst>
      <p:ext uri="{BB962C8B-B14F-4D97-AF65-F5344CB8AC3E}">
        <p14:creationId xmlns:p14="http://schemas.microsoft.com/office/powerpoint/2010/main" val="156476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3 Grupo"/>
          <p:cNvGrpSpPr/>
          <p:nvPr/>
        </p:nvGrpSpPr>
        <p:grpSpPr>
          <a:xfrm>
            <a:off x="0" y="1506313"/>
            <a:ext cx="9180512" cy="2819144"/>
            <a:chOff x="218993" y="4273251"/>
            <a:chExt cx="8287633" cy="2365874"/>
          </a:xfrm>
        </p:grpSpPr>
        <p:grpSp>
          <p:nvGrpSpPr>
            <p:cNvPr id="5" name="4 Grupo"/>
            <p:cNvGrpSpPr/>
            <p:nvPr/>
          </p:nvGrpSpPr>
          <p:grpSpPr>
            <a:xfrm>
              <a:off x="218993" y="4273251"/>
              <a:ext cx="8287633" cy="2365874"/>
              <a:chOff x="657665" y="3965962"/>
              <a:chExt cx="9119869" cy="2557796"/>
            </a:xfrm>
          </p:grpSpPr>
          <p:grpSp>
            <p:nvGrpSpPr>
              <p:cNvPr id="9" name="8 Grupo"/>
              <p:cNvGrpSpPr/>
              <p:nvPr/>
            </p:nvGrpSpPr>
            <p:grpSpPr>
              <a:xfrm>
                <a:off x="680655" y="3965962"/>
                <a:ext cx="9096879" cy="2557796"/>
                <a:chOff x="230611" y="4361442"/>
                <a:chExt cx="9369431" cy="3237893"/>
              </a:xfrm>
            </p:grpSpPr>
            <p:grpSp>
              <p:nvGrpSpPr>
                <p:cNvPr id="27" name="26 Grupo"/>
                <p:cNvGrpSpPr/>
                <p:nvPr/>
              </p:nvGrpSpPr>
              <p:grpSpPr>
                <a:xfrm>
                  <a:off x="230611" y="4361442"/>
                  <a:ext cx="9369431" cy="3237893"/>
                  <a:chOff x="132904" y="3296584"/>
                  <a:chExt cx="9585879" cy="3498870"/>
                </a:xfrm>
              </p:grpSpPr>
              <p:pic>
                <p:nvPicPr>
                  <p:cNvPr id="40" name="Picture 2" descr="H:\Camino de Santiago\Fotos del Camino Santiago Sariego- Noreña - Oviedo\Siero\Callejero de Pola de Siero.JPG"/>
                  <p:cNvPicPr>
                    <a:picLocks noChangeAspect="1" noChangeArrowheads="1"/>
                  </p:cNvPicPr>
                  <p:nvPr/>
                </p:nvPicPr>
                <p:blipFill rotWithShape="1">
                  <a:blip r:embed="rId2">
                    <a:extLst>
                      <a:ext uri="{28A0092B-C50C-407E-A947-70E740481C1C}">
                        <a14:useLocalDpi xmlns:a14="http://schemas.microsoft.com/office/drawing/2010/main" val="0"/>
                      </a:ext>
                    </a:extLst>
                  </a:blip>
                  <a:srcRect l="-328" t="9401" r="328" b="27979"/>
                  <a:stretch/>
                </p:blipFill>
                <p:spPr bwMode="auto">
                  <a:xfrm>
                    <a:off x="132904" y="3296584"/>
                    <a:ext cx="9505058" cy="34988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 name="40 Imagen"/>
                  <p:cNvPicPr>
                    <a:picLocks noChangeAspect="1"/>
                  </p:cNvPicPr>
                  <p:nvPr/>
                </p:nvPicPr>
                <p:blipFill>
                  <a:blip r:embed="rId3" cstate="print">
                    <a:duotone>
                      <a:prstClr val="black"/>
                      <a:srgbClr val="FFFF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4224889">
                    <a:off x="9479012" y="3619910"/>
                    <a:ext cx="164746" cy="314796"/>
                  </a:xfrm>
                  <a:prstGeom prst="rect">
                    <a:avLst/>
                  </a:prstGeom>
                </p:spPr>
                <p:style>
                  <a:lnRef idx="1">
                    <a:schemeClr val="accent3"/>
                  </a:lnRef>
                  <a:fillRef idx="2">
                    <a:schemeClr val="accent3"/>
                  </a:fillRef>
                  <a:effectRef idx="1">
                    <a:schemeClr val="accent3"/>
                  </a:effectRef>
                  <a:fontRef idx="minor">
                    <a:schemeClr val="dk1"/>
                  </a:fontRef>
                </p:style>
              </p:pic>
              <p:pic>
                <p:nvPicPr>
                  <p:cNvPr id="42" name="Picture 2"/>
                  <p:cNvPicPr>
                    <a:picLocks noChangeAspect="1" noChangeArrowheads="1"/>
                  </p:cNvPicPr>
                  <p:nvPr/>
                </p:nvPicPr>
                <p:blipFill rotWithShape="1">
                  <a:blip r:embed="rId5">
                    <a:graysc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76576" t="-1" r="4359" b="25636"/>
                  <a:stretch/>
                </p:blipFill>
                <p:spPr bwMode="auto">
                  <a:xfrm>
                    <a:off x="6067152" y="3551986"/>
                    <a:ext cx="254000" cy="132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42 Imagen"/>
                  <p:cNvPicPr>
                    <a:picLocks noChangeAspect="1"/>
                  </p:cNvPicPr>
                  <p:nvPr/>
                </p:nvPicPr>
                <p:blipFill>
                  <a:blip r:embed="rId7" cstate="print">
                    <a:duotone>
                      <a:prstClr val="black"/>
                      <a:srgbClr val="FFFF00">
                        <a:tint val="45000"/>
                        <a:satMod val="400000"/>
                      </a:srgbClr>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240000" flipH="1">
                    <a:off x="8251026" y="4675185"/>
                    <a:ext cx="103745" cy="199241"/>
                  </a:xfrm>
                  <a:prstGeom prst="rect">
                    <a:avLst/>
                  </a:prstGeom>
                </p:spPr>
                <p:style>
                  <a:lnRef idx="1">
                    <a:schemeClr val="accent3"/>
                  </a:lnRef>
                  <a:fillRef idx="2">
                    <a:schemeClr val="accent3"/>
                  </a:fillRef>
                  <a:effectRef idx="1">
                    <a:schemeClr val="accent3"/>
                  </a:effectRef>
                  <a:fontRef idx="minor">
                    <a:schemeClr val="dk1"/>
                  </a:fontRef>
                </p:style>
              </p:pic>
            </p:grpSp>
            <p:grpSp>
              <p:nvGrpSpPr>
                <p:cNvPr id="28" name="27 Grupo"/>
                <p:cNvGrpSpPr/>
                <p:nvPr/>
              </p:nvGrpSpPr>
              <p:grpSpPr>
                <a:xfrm>
                  <a:off x="5840570" y="4542814"/>
                  <a:ext cx="1030719" cy="2845204"/>
                  <a:chOff x="5695451" y="627412"/>
                  <a:chExt cx="1030719" cy="2845203"/>
                </a:xfrm>
              </p:grpSpPr>
              <p:grpSp>
                <p:nvGrpSpPr>
                  <p:cNvPr id="29" name="28 Grupo"/>
                  <p:cNvGrpSpPr/>
                  <p:nvPr/>
                </p:nvGrpSpPr>
                <p:grpSpPr>
                  <a:xfrm>
                    <a:off x="5695451" y="627412"/>
                    <a:ext cx="1030719" cy="2845203"/>
                    <a:chOff x="1542348" y="783304"/>
                    <a:chExt cx="1190038" cy="2845203"/>
                  </a:xfrm>
                </p:grpSpPr>
                <p:sp>
                  <p:nvSpPr>
                    <p:cNvPr id="32" name="31 Forma libre"/>
                    <p:cNvSpPr/>
                    <p:nvPr/>
                  </p:nvSpPr>
                  <p:spPr>
                    <a:xfrm>
                      <a:off x="1542348" y="893532"/>
                      <a:ext cx="500052" cy="1425270"/>
                    </a:xfrm>
                    <a:custGeom>
                      <a:avLst/>
                      <a:gdLst>
                        <a:gd name="connsiteX0" fmla="*/ 147917 w 582706"/>
                        <a:gd name="connsiteY0" fmla="*/ 0 h 1691099"/>
                        <a:gd name="connsiteX1" fmla="*/ 125506 w 582706"/>
                        <a:gd name="connsiteY1" fmla="*/ 8964 h 1691099"/>
                        <a:gd name="connsiteX2" fmla="*/ 121023 w 582706"/>
                        <a:gd name="connsiteY2" fmla="*/ 31376 h 1691099"/>
                        <a:gd name="connsiteX3" fmla="*/ 116541 w 582706"/>
                        <a:gd name="connsiteY3" fmla="*/ 44823 h 1691099"/>
                        <a:gd name="connsiteX4" fmla="*/ 107576 w 582706"/>
                        <a:gd name="connsiteY4" fmla="*/ 76200 h 1691099"/>
                        <a:gd name="connsiteX5" fmla="*/ 94129 w 582706"/>
                        <a:gd name="connsiteY5" fmla="*/ 107576 h 1691099"/>
                        <a:gd name="connsiteX6" fmla="*/ 89647 w 582706"/>
                        <a:gd name="connsiteY6" fmla="*/ 129988 h 1691099"/>
                        <a:gd name="connsiteX7" fmla="*/ 62753 w 582706"/>
                        <a:gd name="connsiteY7" fmla="*/ 156882 h 1691099"/>
                        <a:gd name="connsiteX8" fmla="*/ 53788 w 582706"/>
                        <a:gd name="connsiteY8" fmla="*/ 170329 h 1691099"/>
                        <a:gd name="connsiteX9" fmla="*/ 35859 w 582706"/>
                        <a:gd name="connsiteY9" fmla="*/ 174811 h 1691099"/>
                        <a:gd name="connsiteX10" fmla="*/ 17929 w 582706"/>
                        <a:gd name="connsiteY10" fmla="*/ 201705 h 1691099"/>
                        <a:gd name="connsiteX11" fmla="*/ 8964 w 582706"/>
                        <a:gd name="connsiteY11" fmla="*/ 215152 h 1691099"/>
                        <a:gd name="connsiteX12" fmla="*/ 4482 w 582706"/>
                        <a:gd name="connsiteY12" fmla="*/ 237564 h 1691099"/>
                        <a:gd name="connsiteX13" fmla="*/ 0 w 582706"/>
                        <a:gd name="connsiteY13" fmla="*/ 251011 h 1691099"/>
                        <a:gd name="connsiteX14" fmla="*/ 4482 w 582706"/>
                        <a:gd name="connsiteY14" fmla="*/ 286870 h 1691099"/>
                        <a:gd name="connsiteX15" fmla="*/ 13447 w 582706"/>
                        <a:gd name="connsiteY15" fmla="*/ 336176 h 1691099"/>
                        <a:gd name="connsiteX16" fmla="*/ 22411 w 582706"/>
                        <a:gd name="connsiteY16" fmla="*/ 354105 h 1691099"/>
                        <a:gd name="connsiteX17" fmla="*/ 26894 w 582706"/>
                        <a:gd name="connsiteY17" fmla="*/ 376517 h 1691099"/>
                        <a:gd name="connsiteX18" fmla="*/ 31376 w 582706"/>
                        <a:gd name="connsiteY18" fmla="*/ 389964 h 1691099"/>
                        <a:gd name="connsiteX19" fmla="*/ 35859 w 582706"/>
                        <a:gd name="connsiteY19" fmla="*/ 439270 h 1691099"/>
                        <a:gd name="connsiteX20" fmla="*/ 44823 w 582706"/>
                        <a:gd name="connsiteY20" fmla="*/ 475129 h 1691099"/>
                        <a:gd name="connsiteX21" fmla="*/ 53788 w 582706"/>
                        <a:gd name="connsiteY21" fmla="*/ 533400 h 1691099"/>
                        <a:gd name="connsiteX22" fmla="*/ 62753 w 582706"/>
                        <a:gd name="connsiteY22" fmla="*/ 546847 h 1691099"/>
                        <a:gd name="connsiteX23" fmla="*/ 71717 w 582706"/>
                        <a:gd name="connsiteY23" fmla="*/ 564776 h 1691099"/>
                        <a:gd name="connsiteX24" fmla="*/ 89647 w 582706"/>
                        <a:gd name="connsiteY24" fmla="*/ 582705 h 1691099"/>
                        <a:gd name="connsiteX25" fmla="*/ 98611 w 582706"/>
                        <a:gd name="connsiteY25" fmla="*/ 596152 h 1691099"/>
                        <a:gd name="connsiteX26" fmla="*/ 116541 w 582706"/>
                        <a:gd name="connsiteY26" fmla="*/ 605117 h 1691099"/>
                        <a:gd name="connsiteX27" fmla="*/ 143435 w 582706"/>
                        <a:gd name="connsiteY27" fmla="*/ 632011 h 1691099"/>
                        <a:gd name="connsiteX28" fmla="*/ 156882 w 582706"/>
                        <a:gd name="connsiteY28" fmla="*/ 645458 h 1691099"/>
                        <a:gd name="connsiteX29" fmla="*/ 174811 w 582706"/>
                        <a:gd name="connsiteY29" fmla="*/ 681317 h 1691099"/>
                        <a:gd name="connsiteX30" fmla="*/ 192741 w 582706"/>
                        <a:gd name="connsiteY30" fmla="*/ 708211 h 1691099"/>
                        <a:gd name="connsiteX31" fmla="*/ 206188 w 582706"/>
                        <a:gd name="connsiteY31" fmla="*/ 717176 h 1691099"/>
                        <a:gd name="connsiteX32" fmla="*/ 233082 w 582706"/>
                        <a:gd name="connsiteY32" fmla="*/ 726141 h 1691099"/>
                        <a:gd name="connsiteX33" fmla="*/ 233082 w 582706"/>
                        <a:gd name="connsiteY33" fmla="*/ 766482 h 1691099"/>
                        <a:gd name="connsiteX34" fmla="*/ 219635 w 582706"/>
                        <a:gd name="connsiteY34" fmla="*/ 779929 h 1691099"/>
                        <a:gd name="connsiteX35" fmla="*/ 206188 w 582706"/>
                        <a:gd name="connsiteY35" fmla="*/ 824752 h 1691099"/>
                        <a:gd name="connsiteX36" fmla="*/ 197223 w 582706"/>
                        <a:gd name="connsiteY36" fmla="*/ 838200 h 1691099"/>
                        <a:gd name="connsiteX37" fmla="*/ 183776 w 582706"/>
                        <a:gd name="connsiteY37" fmla="*/ 900952 h 1691099"/>
                        <a:gd name="connsiteX38" fmla="*/ 197223 w 582706"/>
                        <a:gd name="connsiteY38" fmla="*/ 959223 h 1691099"/>
                        <a:gd name="connsiteX39" fmla="*/ 219635 w 582706"/>
                        <a:gd name="connsiteY39" fmla="*/ 986117 h 1691099"/>
                        <a:gd name="connsiteX40" fmla="*/ 242047 w 582706"/>
                        <a:gd name="connsiteY40" fmla="*/ 1013011 h 1691099"/>
                        <a:gd name="connsiteX41" fmla="*/ 251011 w 582706"/>
                        <a:gd name="connsiteY41" fmla="*/ 1030941 h 1691099"/>
                        <a:gd name="connsiteX42" fmla="*/ 255494 w 582706"/>
                        <a:gd name="connsiteY42" fmla="*/ 1044388 h 1691099"/>
                        <a:gd name="connsiteX43" fmla="*/ 277906 w 582706"/>
                        <a:gd name="connsiteY43" fmla="*/ 1071282 h 1691099"/>
                        <a:gd name="connsiteX44" fmla="*/ 291353 w 582706"/>
                        <a:gd name="connsiteY44" fmla="*/ 1075764 h 1691099"/>
                        <a:gd name="connsiteX45" fmla="*/ 304800 w 582706"/>
                        <a:gd name="connsiteY45" fmla="*/ 1084729 h 1691099"/>
                        <a:gd name="connsiteX46" fmla="*/ 318247 w 582706"/>
                        <a:gd name="connsiteY46" fmla="*/ 1089211 h 1691099"/>
                        <a:gd name="connsiteX47" fmla="*/ 349623 w 582706"/>
                        <a:gd name="connsiteY47" fmla="*/ 1116105 h 1691099"/>
                        <a:gd name="connsiteX48" fmla="*/ 376517 w 582706"/>
                        <a:gd name="connsiteY48" fmla="*/ 1129552 h 1691099"/>
                        <a:gd name="connsiteX49" fmla="*/ 407894 w 582706"/>
                        <a:gd name="connsiteY49" fmla="*/ 1160929 h 1691099"/>
                        <a:gd name="connsiteX50" fmla="*/ 443753 w 582706"/>
                        <a:gd name="connsiteY50" fmla="*/ 1192305 h 1691099"/>
                        <a:gd name="connsiteX51" fmla="*/ 457200 w 582706"/>
                        <a:gd name="connsiteY51" fmla="*/ 1219200 h 1691099"/>
                        <a:gd name="connsiteX52" fmla="*/ 475129 w 582706"/>
                        <a:gd name="connsiteY52" fmla="*/ 1223682 h 1691099"/>
                        <a:gd name="connsiteX53" fmla="*/ 493059 w 582706"/>
                        <a:gd name="connsiteY53" fmla="*/ 1264023 h 1691099"/>
                        <a:gd name="connsiteX54" fmla="*/ 510988 w 582706"/>
                        <a:gd name="connsiteY54" fmla="*/ 1290917 h 1691099"/>
                        <a:gd name="connsiteX55" fmla="*/ 519953 w 582706"/>
                        <a:gd name="connsiteY55" fmla="*/ 1304364 h 1691099"/>
                        <a:gd name="connsiteX56" fmla="*/ 528917 w 582706"/>
                        <a:gd name="connsiteY56" fmla="*/ 1331258 h 1691099"/>
                        <a:gd name="connsiteX57" fmla="*/ 533400 w 582706"/>
                        <a:gd name="connsiteY57" fmla="*/ 1344705 h 1691099"/>
                        <a:gd name="connsiteX58" fmla="*/ 524435 w 582706"/>
                        <a:gd name="connsiteY58" fmla="*/ 1380564 h 1691099"/>
                        <a:gd name="connsiteX59" fmla="*/ 519953 w 582706"/>
                        <a:gd name="connsiteY59" fmla="*/ 1398494 h 1691099"/>
                        <a:gd name="connsiteX60" fmla="*/ 524435 w 582706"/>
                        <a:gd name="connsiteY60" fmla="*/ 1434352 h 1691099"/>
                        <a:gd name="connsiteX61" fmla="*/ 528917 w 582706"/>
                        <a:gd name="connsiteY61" fmla="*/ 1447800 h 1691099"/>
                        <a:gd name="connsiteX62" fmla="*/ 546847 w 582706"/>
                        <a:gd name="connsiteY62" fmla="*/ 1541929 h 1691099"/>
                        <a:gd name="connsiteX63" fmla="*/ 551329 w 582706"/>
                        <a:gd name="connsiteY63" fmla="*/ 1577788 h 1691099"/>
                        <a:gd name="connsiteX64" fmla="*/ 555811 w 582706"/>
                        <a:gd name="connsiteY64" fmla="*/ 1591235 h 1691099"/>
                        <a:gd name="connsiteX65" fmla="*/ 560294 w 582706"/>
                        <a:gd name="connsiteY65" fmla="*/ 1618129 h 1691099"/>
                        <a:gd name="connsiteX66" fmla="*/ 564776 w 582706"/>
                        <a:gd name="connsiteY66" fmla="*/ 1640541 h 1691099"/>
                        <a:gd name="connsiteX67" fmla="*/ 560294 w 582706"/>
                        <a:gd name="connsiteY67" fmla="*/ 1671917 h 1691099"/>
                        <a:gd name="connsiteX68" fmla="*/ 555811 w 582706"/>
                        <a:gd name="connsiteY68" fmla="*/ 1689847 h 1691099"/>
                        <a:gd name="connsiteX69" fmla="*/ 564776 w 582706"/>
                        <a:gd name="connsiteY69" fmla="*/ 1631576 h 1691099"/>
                        <a:gd name="connsiteX70" fmla="*/ 582706 w 582706"/>
                        <a:gd name="connsiteY70" fmla="*/ 1604682 h 1691099"/>
                        <a:gd name="connsiteX0" fmla="*/ 188894 w 582706"/>
                        <a:gd name="connsiteY0" fmla="*/ 2440 h 1683028"/>
                        <a:gd name="connsiteX1" fmla="*/ 125506 w 582706"/>
                        <a:gd name="connsiteY1" fmla="*/ 893 h 1683028"/>
                        <a:gd name="connsiteX2" fmla="*/ 121023 w 582706"/>
                        <a:gd name="connsiteY2" fmla="*/ 23305 h 1683028"/>
                        <a:gd name="connsiteX3" fmla="*/ 116541 w 582706"/>
                        <a:gd name="connsiteY3" fmla="*/ 36752 h 1683028"/>
                        <a:gd name="connsiteX4" fmla="*/ 107576 w 582706"/>
                        <a:gd name="connsiteY4" fmla="*/ 68129 h 1683028"/>
                        <a:gd name="connsiteX5" fmla="*/ 94129 w 582706"/>
                        <a:gd name="connsiteY5" fmla="*/ 99505 h 1683028"/>
                        <a:gd name="connsiteX6" fmla="*/ 89647 w 582706"/>
                        <a:gd name="connsiteY6" fmla="*/ 121917 h 1683028"/>
                        <a:gd name="connsiteX7" fmla="*/ 62753 w 582706"/>
                        <a:gd name="connsiteY7" fmla="*/ 148811 h 1683028"/>
                        <a:gd name="connsiteX8" fmla="*/ 53788 w 582706"/>
                        <a:gd name="connsiteY8" fmla="*/ 162258 h 1683028"/>
                        <a:gd name="connsiteX9" fmla="*/ 35859 w 582706"/>
                        <a:gd name="connsiteY9" fmla="*/ 166740 h 1683028"/>
                        <a:gd name="connsiteX10" fmla="*/ 17929 w 582706"/>
                        <a:gd name="connsiteY10" fmla="*/ 193634 h 1683028"/>
                        <a:gd name="connsiteX11" fmla="*/ 8964 w 582706"/>
                        <a:gd name="connsiteY11" fmla="*/ 207081 h 1683028"/>
                        <a:gd name="connsiteX12" fmla="*/ 4482 w 582706"/>
                        <a:gd name="connsiteY12" fmla="*/ 229493 h 1683028"/>
                        <a:gd name="connsiteX13" fmla="*/ 0 w 582706"/>
                        <a:gd name="connsiteY13" fmla="*/ 242940 h 1683028"/>
                        <a:gd name="connsiteX14" fmla="*/ 4482 w 582706"/>
                        <a:gd name="connsiteY14" fmla="*/ 278799 h 1683028"/>
                        <a:gd name="connsiteX15" fmla="*/ 13447 w 582706"/>
                        <a:gd name="connsiteY15" fmla="*/ 328105 h 1683028"/>
                        <a:gd name="connsiteX16" fmla="*/ 22411 w 582706"/>
                        <a:gd name="connsiteY16" fmla="*/ 346034 h 1683028"/>
                        <a:gd name="connsiteX17" fmla="*/ 26894 w 582706"/>
                        <a:gd name="connsiteY17" fmla="*/ 368446 h 1683028"/>
                        <a:gd name="connsiteX18" fmla="*/ 31376 w 582706"/>
                        <a:gd name="connsiteY18" fmla="*/ 381893 h 1683028"/>
                        <a:gd name="connsiteX19" fmla="*/ 35859 w 582706"/>
                        <a:gd name="connsiteY19" fmla="*/ 431199 h 1683028"/>
                        <a:gd name="connsiteX20" fmla="*/ 44823 w 582706"/>
                        <a:gd name="connsiteY20" fmla="*/ 467058 h 1683028"/>
                        <a:gd name="connsiteX21" fmla="*/ 53788 w 582706"/>
                        <a:gd name="connsiteY21" fmla="*/ 525329 h 1683028"/>
                        <a:gd name="connsiteX22" fmla="*/ 62753 w 582706"/>
                        <a:gd name="connsiteY22" fmla="*/ 538776 h 1683028"/>
                        <a:gd name="connsiteX23" fmla="*/ 71717 w 582706"/>
                        <a:gd name="connsiteY23" fmla="*/ 556705 h 1683028"/>
                        <a:gd name="connsiteX24" fmla="*/ 89647 w 582706"/>
                        <a:gd name="connsiteY24" fmla="*/ 574634 h 1683028"/>
                        <a:gd name="connsiteX25" fmla="*/ 98611 w 582706"/>
                        <a:gd name="connsiteY25" fmla="*/ 588081 h 1683028"/>
                        <a:gd name="connsiteX26" fmla="*/ 116541 w 582706"/>
                        <a:gd name="connsiteY26" fmla="*/ 597046 h 1683028"/>
                        <a:gd name="connsiteX27" fmla="*/ 143435 w 582706"/>
                        <a:gd name="connsiteY27" fmla="*/ 623940 h 1683028"/>
                        <a:gd name="connsiteX28" fmla="*/ 156882 w 582706"/>
                        <a:gd name="connsiteY28" fmla="*/ 637387 h 1683028"/>
                        <a:gd name="connsiteX29" fmla="*/ 174811 w 582706"/>
                        <a:gd name="connsiteY29" fmla="*/ 673246 h 1683028"/>
                        <a:gd name="connsiteX30" fmla="*/ 192741 w 582706"/>
                        <a:gd name="connsiteY30" fmla="*/ 700140 h 1683028"/>
                        <a:gd name="connsiteX31" fmla="*/ 206188 w 582706"/>
                        <a:gd name="connsiteY31" fmla="*/ 709105 h 1683028"/>
                        <a:gd name="connsiteX32" fmla="*/ 233082 w 582706"/>
                        <a:gd name="connsiteY32" fmla="*/ 718070 h 1683028"/>
                        <a:gd name="connsiteX33" fmla="*/ 233082 w 582706"/>
                        <a:gd name="connsiteY33" fmla="*/ 758411 h 1683028"/>
                        <a:gd name="connsiteX34" fmla="*/ 219635 w 582706"/>
                        <a:gd name="connsiteY34" fmla="*/ 771858 h 1683028"/>
                        <a:gd name="connsiteX35" fmla="*/ 206188 w 582706"/>
                        <a:gd name="connsiteY35" fmla="*/ 816681 h 1683028"/>
                        <a:gd name="connsiteX36" fmla="*/ 197223 w 582706"/>
                        <a:gd name="connsiteY36" fmla="*/ 830129 h 1683028"/>
                        <a:gd name="connsiteX37" fmla="*/ 183776 w 582706"/>
                        <a:gd name="connsiteY37" fmla="*/ 892881 h 1683028"/>
                        <a:gd name="connsiteX38" fmla="*/ 197223 w 582706"/>
                        <a:gd name="connsiteY38" fmla="*/ 951152 h 1683028"/>
                        <a:gd name="connsiteX39" fmla="*/ 219635 w 582706"/>
                        <a:gd name="connsiteY39" fmla="*/ 978046 h 1683028"/>
                        <a:gd name="connsiteX40" fmla="*/ 242047 w 582706"/>
                        <a:gd name="connsiteY40" fmla="*/ 1004940 h 1683028"/>
                        <a:gd name="connsiteX41" fmla="*/ 251011 w 582706"/>
                        <a:gd name="connsiteY41" fmla="*/ 1022870 h 1683028"/>
                        <a:gd name="connsiteX42" fmla="*/ 255494 w 582706"/>
                        <a:gd name="connsiteY42" fmla="*/ 1036317 h 1683028"/>
                        <a:gd name="connsiteX43" fmla="*/ 277906 w 582706"/>
                        <a:gd name="connsiteY43" fmla="*/ 1063211 h 1683028"/>
                        <a:gd name="connsiteX44" fmla="*/ 291353 w 582706"/>
                        <a:gd name="connsiteY44" fmla="*/ 1067693 h 1683028"/>
                        <a:gd name="connsiteX45" fmla="*/ 304800 w 582706"/>
                        <a:gd name="connsiteY45" fmla="*/ 1076658 h 1683028"/>
                        <a:gd name="connsiteX46" fmla="*/ 318247 w 582706"/>
                        <a:gd name="connsiteY46" fmla="*/ 1081140 h 1683028"/>
                        <a:gd name="connsiteX47" fmla="*/ 349623 w 582706"/>
                        <a:gd name="connsiteY47" fmla="*/ 1108034 h 1683028"/>
                        <a:gd name="connsiteX48" fmla="*/ 376517 w 582706"/>
                        <a:gd name="connsiteY48" fmla="*/ 1121481 h 1683028"/>
                        <a:gd name="connsiteX49" fmla="*/ 407894 w 582706"/>
                        <a:gd name="connsiteY49" fmla="*/ 1152858 h 1683028"/>
                        <a:gd name="connsiteX50" fmla="*/ 443753 w 582706"/>
                        <a:gd name="connsiteY50" fmla="*/ 1184234 h 1683028"/>
                        <a:gd name="connsiteX51" fmla="*/ 457200 w 582706"/>
                        <a:gd name="connsiteY51" fmla="*/ 1211129 h 1683028"/>
                        <a:gd name="connsiteX52" fmla="*/ 475129 w 582706"/>
                        <a:gd name="connsiteY52" fmla="*/ 1215611 h 1683028"/>
                        <a:gd name="connsiteX53" fmla="*/ 493059 w 582706"/>
                        <a:gd name="connsiteY53" fmla="*/ 1255952 h 1683028"/>
                        <a:gd name="connsiteX54" fmla="*/ 510988 w 582706"/>
                        <a:gd name="connsiteY54" fmla="*/ 1282846 h 1683028"/>
                        <a:gd name="connsiteX55" fmla="*/ 519953 w 582706"/>
                        <a:gd name="connsiteY55" fmla="*/ 1296293 h 1683028"/>
                        <a:gd name="connsiteX56" fmla="*/ 528917 w 582706"/>
                        <a:gd name="connsiteY56" fmla="*/ 1323187 h 1683028"/>
                        <a:gd name="connsiteX57" fmla="*/ 533400 w 582706"/>
                        <a:gd name="connsiteY57" fmla="*/ 1336634 h 1683028"/>
                        <a:gd name="connsiteX58" fmla="*/ 524435 w 582706"/>
                        <a:gd name="connsiteY58" fmla="*/ 1372493 h 1683028"/>
                        <a:gd name="connsiteX59" fmla="*/ 519953 w 582706"/>
                        <a:gd name="connsiteY59" fmla="*/ 1390423 h 1683028"/>
                        <a:gd name="connsiteX60" fmla="*/ 524435 w 582706"/>
                        <a:gd name="connsiteY60" fmla="*/ 1426281 h 1683028"/>
                        <a:gd name="connsiteX61" fmla="*/ 528917 w 582706"/>
                        <a:gd name="connsiteY61" fmla="*/ 1439729 h 1683028"/>
                        <a:gd name="connsiteX62" fmla="*/ 546847 w 582706"/>
                        <a:gd name="connsiteY62" fmla="*/ 1533858 h 1683028"/>
                        <a:gd name="connsiteX63" fmla="*/ 551329 w 582706"/>
                        <a:gd name="connsiteY63" fmla="*/ 1569717 h 1683028"/>
                        <a:gd name="connsiteX64" fmla="*/ 555811 w 582706"/>
                        <a:gd name="connsiteY64" fmla="*/ 1583164 h 1683028"/>
                        <a:gd name="connsiteX65" fmla="*/ 560294 w 582706"/>
                        <a:gd name="connsiteY65" fmla="*/ 1610058 h 1683028"/>
                        <a:gd name="connsiteX66" fmla="*/ 564776 w 582706"/>
                        <a:gd name="connsiteY66" fmla="*/ 1632470 h 1683028"/>
                        <a:gd name="connsiteX67" fmla="*/ 560294 w 582706"/>
                        <a:gd name="connsiteY67" fmla="*/ 1663846 h 1683028"/>
                        <a:gd name="connsiteX68" fmla="*/ 555811 w 582706"/>
                        <a:gd name="connsiteY68" fmla="*/ 1681776 h 1683028"/>
                        <a:gd name="connsiteX69" fmla="*/ 564776 w 582706"/>
                        <a:gd name="connsiteY69" fmla="*/ 1623505 h 1683028"/>
                        <a:gd name="connsiteX70" fmla="*/ 582706 w 582706"/>
                        <a:gd name="connsiteY70" fmla="*/ 1596611 h 1683028"/>
                        <a:gd name="connsiteX0" fmla="*/ 358656 w 582706"/>
                        <a:gd name="connsiteY0" fmla="*/ 0 h 1811967"/>
                        <a:gd name="connsiteX1" fmla="*/ 125506 w 582706"/>
                        <a:gd name="connsiteY1" fmla="*/ 129832 h 1811967"/>
                        <a:gd name="connsiteX2" fmla="*/ 121023 w 582706"/>
                        <a:gd name="connsiteY2" fmla="*/ 152244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21023 w 582706"/>
                        <a:gd name="connsiteY2" fmla="*/ 152244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45191 w 582706"/>
                        <a:gd name="connsiteY7" fmla="*/ 261985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66233 w 582706"/>
                        <a:gd name="connsiteY6" fmla="*/ 242974 h 1811967"/>
                        <a:gd name="connsiteX7" fmla="*/ 45191 w 582706"/>
                        <a:gd name="connsiteY7" fmla="*/ 261985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177470 w 582706"/>
                        <a:gd name="connsiteY32" fmla="*/ 860147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177470 w 582706"/>
                        <a:gd name="connsiteY32" fmla="*/ 860147 h 1811967"/>
                        <a:gd name="connsiteX33" fmla="*/ 159908 w 582706"/>
                        <a:gd name="connsiteY33" fmla="*/ 895232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219635 w 582706"/>
                        <a:gd name="connsiteY33" fmla="*/ 900797 h 1811967"/>
                        <a:gd name="connsiteX34" fmla="*/ 206188 w 582706"/>
                        <a:gd name="connsiteY34" fmla="*/ 945620 h 1811967"/>
                        <a:gd name="connsiteX35" fmla="*/ 197223 w 582706"/>
                        <a:gd name="connsiteY35" fmla="*/ 959068 h 1811967"/>
                        <a:gd name="connsiteX36" fmla="*/ 183776 w 582706"/>
                        <a:gd name="connsiteY36" fmla="*/ 1021820 h 1811967"/>
                        <a:gd name="connsiteX37" fmla="*/ 197223 w 582706"/>
                        <a:gd name="connsiteY37" fmla="*/ 1080091 h 1811967"/>
                        <a:gd name="connsiteX38" fmla="*/ 219635 w 582706"/>
                        <a:gd name="connsiteY38" fmla="*/ 1106985 h 1811967"/>
                        <a:gd name="connsiteX39" fmla="*/ 242047 w 582706"/>
                        <a:gd name="connsiteY39" fmla="*/ 1133879 h 1811967"/>
                        <a:gd name="connsiteX40" fmla="*/ 251011 w 582706"/>
                        <a:gd name="connsiteY40" fmla="*/ 1151809 h 1811967"/>
                        <a:gd name="connsiteX41" fmla="*/ 255494 w 582706"/>
                        <a:gd name="connsiteY41" fmla="*/ 1165256 h 1811967"/>
                        <a:gd name="connsiteX42" fmla="*/ 277906 w 582706"/>
                        <a:gd name="connsiteY42" fmla="*/ 1192150 h 1811967"/>
                        <a:gd name="connsiteX43" fmla="*/ 291353 w 582706"/>
                        <a:gd name="connsiteY43" fmla="*/ 1196632 h 1811967"/>
                        <a:gd name="connsiteX44" fmla="*/ 304800 w 582706"/>
                        <a:gd name="connsiteY44" fmla="*/ 1205597 h 1811967"/>
                        <a:gd name="connsiteX45" fmla="*/ 318247 w 582706"/>
                        <a:gd name="connsiteY45" fmla="*/ 1210079 h 1811967"/>
                        <a:gd name="connsiteX46" fmla="*/ 349623 w 582706"/>
                        <a:gd name="connsiteY46" fmla="*/ 1236973 h 1811967"/>
                        <a:gd name="connsiteX47" fmla="*/ 376517 w 582706"/>
                        <a:gd name="connsiteY47" fmla="*/ 1250420 h 1811967"/>
                        <a:gd name="connsiteX48" fmla="*/ 407894 w 582706"/>
                        <a:gd name="connsiteY48" fmla="*/ 1281797 h 1811967"/>
                        <a:gd name="connsiteX49" fmla="*/ 443753 w 582706"/>
                        <a:gd name="connsiteY49" fmla="*/ 1313173 h 1811967"/>
                        <a:gd name="connsiteX50" fmla="*/ 457200 w 582706"/>
                        <a:gd name="connsiteY50" fmla="*/ 1340068 h 1811967"/>
                        <a:gd name="connsiteX51" fmla="*/ 475129 w 582706"/>
                        <a:gd name="connsiteY51" fmla="*/ 1344550 h 1811967"/>
                        <a:gd name="connsiteX52" fmla="*/ 493059 w 582706"/>
                        <a:gd name="connsiteY52" fmla="*/ 1384891 h 1811967"/>
                        <a:gd name="connsiteX53" fmla="*/ 510988 w 582706"/>
                        <a:gd name="connsiteY53" fmla="*/ 1411785 h 1811967"/>
                        <a:gd name="connsiteX54" fmla="*/ 519953 w 582706"/>
                        <a:gd name="connsiteY54" fmla="*/ 1425232 h 1811967"/>
                        <a:gd name="connsiteX55" fmla="*/ 528917 w 582706"/>
                        <a:gd name="connsiteY55" fmla="*/ 1452126 h 1811967"/>
                        <a:gd name="connsiteX56" fmla="*/ 533400 w 582706"/>
                        <a:gd name="connsiteY56" fmla="*/ 1465573 h 1811967"/>
                        <a:gd name="connsiteX57" fmla="*/ 524435 w 582706"/>
                        <a:gd name="connsiteY57" fmla="*/ 1501432 h 1811967"/>
                        <a:gd name="connsiteX58" fmla="*/ 519953 w 582706"/>
                        <a:gd name="connsiteY58" fmla="*/ 1519362 h 1811967"/>
                        <a:gd name="connsiteX59" fmla="*/ 524435 w 582706"/>
                        <a:gd name="connsiteY59" fmla="*/ 1555220 h 1811967"/>
                        <a:gd name="connsiteX60" fmla="*/ 528917 w 582706"/>
                        <a:gd name="connsiteY60" fmla="*/ 1568668 h 1811967"/>
                        <a:gd name="connsiteX61" fmla="*/ 546847 w 582706"/>
                        <a:gd name="connsiteY61" fmla="*/ 1662797 h 1811967"/>
                        <a:gd name="connsiteX62" fmla="*/ 551329 w 582706"/>
                        <a:gd name="connsiteY62" fmla="*/ 1698656 h 1811967"/>
                        <a:gd name="connsiteX63" fmla="*/ 555811 w 582706"/>
                        <a:gd name="connsiteY63" fmla="*/ 1712103 h 1811967"/>
                        <a:gd name="connsiteX64" fmla="*/ 560294 w 582706"/>
                        <a:gd name="connsiteY64" fmla="*/ 1738997 h 1811967"/>
                        <a:gd name="connsiteX65" fmla="*/ 564776 w 582706"/>
                        <a:gd name="connsiteY65" fmla="*/ 1761409 h 1811967"/>
                        <a:gd name="connsiteX66" fmla="*/ 560294 w 582706"/>
                        <a:gd name="connsiteY66" fmla="*/ 1792785 h 1811967"/>
                        <a:gd name="connsiteX67" fmla="*/ 555811 w 582706"/>
                        <a:gd name="connsiteY67" fmla="*/ 1810715 h 1811967"/>
                        <a:gd name="connsiteX68" fmla="*/ 564776 w 582706"/>
                        <a:gd name="connsiteY68" fmla="*/ 1752444 h 1811967"/>
                        <a:gd name="connsiteX69" fmla="*/ 582706 w 582706"/>
                        <a:gd name="connsiteY69"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206188 w 582706"/>
                        <a:gd name="connsiteY33" fmla="*/ 945620 h 1811967"/>
                        <a:gd name="connsiteX34" fmla="*/ 197223 w 582706"/>
                        <a:gd name="connsiteY34" fmla="*/ 959068 h 1811967"/>
                        <a:gd name="connsiteX35" fmla="*/ 183776 w 582706"/>
                        <a:gd name="connsiteY35" fmla="*/ 1021820 h 1811967"/>
                        <a:gd name="connsiteX36" fmla="*/ 197223 w 582706"/>
                        <a:gd name="connsiteY36" fmla="*/ 1080091 h 1811967"/>
                        <a:gd name="connsiteX37" fmla="*/ 219635 w 582706"/>
                        <a:gd name="connsiteY37" fmla="*/ 1106985 h 1811967"/>
                        <a:gd name="connsiteX38" fmla="*/ 242047 w 582706"/>
                        <a:gd name="connsiteY38" fmla="*/ 1133879 h 1811967"/>
                        <a:gd name="connsiteX39" fmla="*/ 251011 w 582706"/>
                        <a:gd name="connsiteY39" fmla="*/ 1151809 h 1811967"/>
                        <a:gd name="connsiteX40" fmla="*/ 255494 w 582706"/>
                        <a:gd name="connsiteY40" fmla="*/ 1165256 h 1811967"/>
                        <a:gd name="connsiteX41" fmla="*/ 277906 w 582706"/>
                        <a:gd name="connsiteY41" fmla="*/ 1192150 h 1811967"/>
                        <a:gd name="connsiteX42" fmla="*/ 291353 w 582706"/>
                        <a:gd name="connsiteY42" fmla="*/ 1196632 h 1811967"/>
                        <a:gd name="connsiteX43" fmla="*/ 304800 w 582706"/>
                        <a:gd name="connsiteY43" fmla="*/ 1205597 h 1811967"/>
                        <a:gd name="connsiteX44" fmla="*/ 318247 w 582706"/>
                        <a:gd name="connsiteY44" fmla="*/ 1210079 h 1811967"/>
                        <a:gd name="connsiteX45" fmla="*/ 349623 w 582706"/>
                        <a:gd name="connsiteY45" fmla="*/ 1236973 h 1811967"/>
                        <a:gd name="connsiteX46" fmla="*/ 376517 w 582706"/>
                        <a:gd name="connsiteY46" fmla="*/ 1250420 h 1811967"/>
                        <a:gd name="connsiteX47" fmla="*/ 407894 w 582706"/>
                        <a:gd name="connsiteY47" fmla="*/ 1281797 h 1811967"/>
                        <a:gd name="connsiteX48" fmla="*/ 443753 w 582706"/>
                        <a:gd name="connsiteY48" fmla="*/ 1313173 h 1811967"/>
                        <a:gd name="connsiteX49" fmla="*/ 457200 w 582706"/>
                        <a:gd name="connsiteY49" fmla="*/ 1340068 h 1811967"/>
                        <a:gd name="connsiteX50" fmla="*/ 475129 w 582706"/>
                        <a:gd name="connsiteY50" fmla="*/ 1344550 h 1811967"/>
                        <a:gd name="connsiteX51" fmla="*/ 493059 w 582706"/>
                        <a:gd name="connsiteY51" fmla="*/ 1384891 h 1811967"/>
                        <a:gd name="connsiteX52" fmla="*/ 510988 w 582706"/>
                        <a:gd name="connsiteY52" fmla="*/ 1411785 h 1811967"/>
                        <a:gd name="connsiteX53" fmla="*/ 519953 w 582706"/>
                        <a:gd name="connsiteY53" fmla="*/ 1425232 h 1811967"/>
                        <a:gd name="connsiteX54" fmla="*/ 528917 w 582706"/>
                        <a:gd name="connsiteY54" fmla="*/ 1452126 h 1811967"/>
                        <a:gd name="connsiteX55" fmla="*/ 533400 w 582706"/>
                        <a:gd name="connsiteY55" fmla="*/ 1465573 h 1811967"/>
                        <a:gd name="connsiteX56" fmla="*/ 524435 w 582706"/>
                        <a:gd name="connsiteY56" fmla="*/ 1501432 h 1811967"/>
                        <a:gd name="connsiteX57" fmla="*/ 519953 w 582706"/>
                        <a:gd name="connsiteY57" fmla="*/ 1519362 h 1811967"/>
                        <a:gd name="connsiteX58" fmla="*/ 524435 w 582706"/>
                        <a:gd name="connsiteY58" fmla="*/ 1555220 h 1811967"/>
                        <a:gd name="connsiteX59" fmla="*/ 528917 w 582706"/>
                        <a:gd name="connsiteY59" fmla="*/ 1568668 h 1811967"/>
                        <a:gd name="connsiteX60" fmla="*/ 546847 w 582706"/>
                        <a:gd name="connsiteY60" fmla="*/ 1662797 h 1811967"/>
                        <a:gd name="connsiteX61" fmla="*/ 551329 w 582706"/>
                        <a:gd name="connsiteY61" fmla="*/ 1698656 h 1811967"/>
                        <a:gd name="connsiteX62" fmla="*/ 555811 w 582706"/>
                        <a:gd name="connsiteY62" fmla="*/ 1712103 h 1811967"/>
                        <a:gd name="connsiteX63" fmla="*/ 560294 w 582706"/>
                        <a:gd name="connsiteY63" fmla="*/ 1738997 h 1811967"/>
                        <a:gd name="connsiteX64" fmla="*/ 564776 w 582706"/>
                        <a:gd name="connsiteY64" fmla="*/ 1761409 h 1811967"/>
                        <a:gd name="connsiteX65" fmla="*/ 560294 w 582706"/>
                        <a:gd name="connsiteY65" fmla="*/ 1792785 h 1811967"/>
                        <a:gd name="connsiteX66" fmla="*/ 555811 w 582706"/>
                        <a:gd name="connsiteY66" fmla="*/ 1810715 h 1811967"/>
                        <a:gd name="connsiteX67" fmla="*/ 564776 w 582706"/>
                        <a:gd name="connsiteY67" fmla="*/ 1752444 h 1811967"/>
                        <a:gd name="connsiteX68" fmla="*/ 582706 w 582706"/>
                        <a:gd name="connsiteY68"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97223 w 582706"/>
                        <a:gd name="connsiteY33" fmla="*/ 959068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4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20019 w 582706"/>
                        <a:gd name="connsiteY27" fmla="*/ 758134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74610 w 598660"/>
                        <a:gd name="connsiteY0" fmla="*/ 0 h 1811967"/>
                        <a:gd name="connsiteX1" fmla="*/ 240976 w 598660"/>
                        <a:gd name="connsiteY1" fmla="*/ 82535 h 1811967"/>
                        <a:gd name="connsiteX2" fmla="*/ 166247 w 598660"/>
                        <a:gd name="connsiteY2" fmla="*/ 136478 h 1811967"/>
                        <a:gd name="connsiteX3" fmla="*/ 132495 w 598660"/>
                        <a:gd name="connsiteY3" fmla="*/ 165691 h 1811967"/>
                        <a:gd name="connsiteX4" fmla="*/ 123530 w 598660"/>
                        <a:gd name="connsiteY4" fmla="*/ 197068 h 1811967"/>
                        <a:gd name="connsiteX5" fmla="*/ 92521 w 598660"/>
                        <a:gd name="connsiteY5" fmla="*/ 202168 h 1811967"/>
                        <a:gd name="connsiteX6" fmla="*/ 82187 w 598660"/>
                        <a:gd name="connsiteY6" fmla="*/ 242974 h 1811967"/>
                        <a:gd name="connsiteX7" fmla="*/ 61145 w 598660"/>
                        <a:gd name="connsiteY7" fmla="*/ 261985 h 1811967"/>
                        <a:gd name="connsiteX8" fmla="*/ 34619 w 598660"/>
                        <a:gd name="connsiteY8" fmla="*/ 291197 h 1811967"/>
                        <a:gd name="connsiteX9" fmla="*/ 37179 w 598660"/>
                        <a:gd name="connsiteY9" fmla="*/ 274658 h 1811967"/>
                        <a:gd name="connsiteX10" fmla="*/ 33883 w 598660"/>
                        <a:gd name="connsiteY10" fmla="*/ 322573 h 1811967"/>
                        <a:gd name="connsiteX11" fmla="*/ 24918 w 598660"/>
                        <a:gd name="connsiteY11" fmla="*/ 336020 h 1811967"/>
                        <a:gd name="connsiteX12" fmla="*/ 20436 w 598660"/>
                        <a:gd name="connsiteY12" fmla="*/ 358432 h 1811967"/>
                        <a:gd name="connsiteX13" fmla="*/ 15954 w 598660"/>
                        <a:gd name="connsiteY13" fmla="*/ 371879 h 1811967"/>
                        <a:gd name="connsiteX14" fmla="*/ 20436 w 598660"/>
                        <a:gd name="connsiteY14" fmla="*/ 407738 h 1811967"/>
                        <a:gd name="connsiteX15" fmla="*/ 133 w 598660"/>
                        <a:gd name="connsiteY15" fmla="*/ 457044 h 1811967"/>
                        <a:gd name="connsiteX16" fmla="*/ 38365 w 598660"/>
                        <a:gd name="connsiteY16" fmla="*/ 474973 h 1811967"/>
                        <a:gd name="connsiteX17" fmla="*/ 42848 w 598660"/>
                        <a:gd name="connsiteY17" fmla="*/ 497385 h 1811967"/>
                        <a:gd name="connsiteX18" fmla="*/ 20988 w 598660"/>
                        <a:gd name="connsiteY18" fmla="*/ 508205 h 1811967"/>
                        <a:gd name="connsiteX19" fmla="*/ 51813 w 598660"/>
                        <a:gd name="connsiteY19" fmla="*/ 560138 h 1811967"/>
                        <a:gd name="connsiteX20" fmla="*/ 60777 w 598660"/>
                        <a:gd name="connsiteY20" fmla="*/ 595997 h 1811967"/>
                        <a:gd name="connsiteX21" fmla="*/ 69742 w 598660"/>
                        <a:gd name="connsiteY21" fmla="*/ 654268 h 1811967"/>
                        <a:gd name="connsiteX22" fmla="*/ 78707 w 598660"/>
                        <a:gd name="connsiteY22" fmla="*/ 667715 h 1811967"/>
                        <a:gd name="connsiteX23" fmla="*/ 87671 w 598660"/>
                        <a:gd name="connsiteY23" fmla="*/ 685644 h 1811967"/>
                        <a:gd name="connsiteX24" fmla="*/ 105601 w 598660"/>
                        <a:gd name="connsiteY24" fmla="*/ 703573 h 1811967"/>
                        <a:gd name="connsiteX25" fmla="*/ 114565 w 598660"/>
                        <a:gd name="connsiteY25" fmla="*/ 717020 h 1811967"/>
                        <a:gd name="connsiteX26" fmla="*/ 120787 w 598660"/>
                        <a:gd name="connsiteY26" fmla="*/ 723357 h 1811967"/>
                        <a:gd name="connsiteX27" fmla="*/ 135973 w 598660"/>
                        <a:gd name="connsiteY27" fmla="*/ 758134 h 1811967"/>
                        <a:gd name="connsiteX28" fmla="*/ 146494 w 598660"/>
                        <a:gd name="connsiteY28" fmla="*/ 774209 h 1811967"/>
                        <a:gd name="connsiteX29" fmla="*/ 155643 w 598660"/>
                        <a:gd name="connsiteY29" fmla="*/ 796931 h 1811967"/>
                        <a:gd name="connsiteX30" fmla="*/ 167717 w 598660"/>
                        <a:gd name="connsiteY30" fmla="*/ 829079 h 1811967"/>
                        <a:gd name="connsiteX31" fmla="*/ 178790 w 598660"/>
                        <a:gd name="connsiteY31" fmla="*/ 860147 h 1811967"/>
                        <a:gd name="connsiteX32" fmla="*/ 175862 w 598660"/>
                        <a:gd name="connsiteY32" fmla="*/ 895232 h 1811967"/>
                        <a:gd name="connsiteX33" fmla="*/ 183907 w 598660"/>
                        <a:gd name="connsiteY33" fmla="*/ 953813 h 1811967"/>
                        <a:gd name="connsiteX34" fmla="*/ 199730 w 598660"/>
                        <a:gd name="connsiteY34" fmla="*/ 1021820 h 1811967"/>
                        <a:gd name="connsiteX35" fmla="*/ 213177 w 598660"/>
                        <a:gd name="connsiteY35" fmla="*/ 1080091 h 1811967"/>
                        <a:gd name="connsiteX36" fmla="*/ 235589 w 598660"/>
                        <a:gd name="connsiteY36" fmla="*/ 1106985 h 1811967"/>
                        <a:gd name="connsiteX37" fmla="*/ 258001 w 598660"/>
                        <a:gd name="connsiteY37" fmla="*/ 1133879 h 1811967"/>
                        <a:gd name="connsiteX38" fmla="*/ 266965 w 598660"/>
                        <a:gd name="connsiteY38" fmla="*/ 1151809 h 1811967"/>
                        <a:gd name="connsiteX39" fmla="*/ 271448 w 598660"/>
                        <a:gd name="connsiteY39" fmla="*/ 1165256 h 1811967"/>
                        <a:gd name="connsiteX40" fmla="*/ 293860 w 598660"/>
                        <a:gd name="connsiteY40" fmla="*/ 1192150 h 1811967"/>
                        <a:gd name="connsiteX41" fmla="*/ 307307 w 598660"/>
                        <a:gd name="connsiteY41" fmla="*/ 1196632 h 1811967"/>
                        <a:gd name="connsiteX42" fmla="*/ 320754 w 598660"/>
                        <a:gd name="connsiteY42" fmla="*/ 1205597 h 1811967"/>
                        <a:gd name="connsiteX43" fmla="*/ 334201 w 598660"/>
                        <a:gd name="connsiteY43" fmla="*/ 1210079 h 1811967"/>
                        <a:gd name="connsiteX44" fmla="*/ 365577 w 598660"/>
                        <a:gd name="connsiteY44" fmla="*/ 1236973 h 1811967"/>
                        <a:gd name="connsiteX45" fmla="*/ 392471 w 598660"/>
                        <a:gd name="connsiteY45" fmla="*/ 1250420 h 1811967"/>
                        <a:gd name="connsiteX46" fmla="*/ 423848 w 598660"/>
                        <a:gd name="connsiteY46" fmla="*/ 1281797 h 1811967"/>
                        <a:gd name="connsiteX47" fmla="*/ 459707 w 598660"/>
                        <a:gd name="connsiteY47" fmla="*/ 1313173 h 1811967"/>
                        <a:gd name="connsiteX48" fmla="*/ 473154 w 598660"/>
                        <a:gd name="connsiteY48" fmla="*/ 1340068 h 1811967"/>
                        <a:gd name="connsiteX49" fmla="*/ 491083 w 598660"/>
                        <a:gd name="connsiteY49" fmla="*/ 1344550 h 1811967"/>
                        <a:gd name="connsiteX50" fmla="*/ 509013 w 598660"/>
                        <a:gd name="connsiteY50" fmla="*/ 1384891 h 1811967"/>
                        <a:gd name="connsiteX51" fmla="*/ 526942 w 598660"/>
                        <a:gd name="connsiteY51" fmla="*/ 1411785 h 1811967"/>
                        <a:gd name="connsiteX52" fmla="*/ 535907 w 598660"/>
                        <a:gd name="connsiteY52" fmla="*/ 1425232 h 1811967"/>
                        <a:gd name="connsiteX53" fmla="*/ 544871 w 598660"/>
                        <a:gd name="connsiteY53" fmla="*/ 1452126 h 1811967"/>
                        <a:gd name="connsiteX54" fmla="*/ 549354 w 598660"/>
                        <a:gd name="connsiteY54" fmla="*/ 1465573 h 1811967"/>
                        <a:gd name="connsiteX55" fmla="*/ 540389 w 598660"/>
                        <a:gd name="connsiteY55" fmla="*/ 1501432 h 1811967"/>
                        <a:gd name="connsiteX56" fmla="*/ 535907 w 598660"/>
                        <a:gd name="connsiteY56" fmla="*/ 1519362 h 1811967"/>
                        <a:gd name="connsiteX57" fmla="*/ 540389 w 598660"/>
                        <a:gd name="connsiteY57" fmla="*/ 1555220 h 1811967"/>
                        <a:gd name="connsiteX58" fmla="*/ 544871 w 598660"/>
                        <a:gd name="connsiteY58" fmla="*/ 1568668 h 1811967"/>
                        <a:gd name="connsiteX59" fmla="*/ 562801 w 598660"/>
                        <a:gd name="connsiteY59" fmla="*/ 1662797 h 1811967"/>
                        <a:gd name="connsiteX60" fmla="*/ 567283 w 598660"/>
                        <a:gd name="connsiteY60" fmla="*/ 1698656 h 1811967"/>
                        <a:gd name="connsiteX61" fmla="*/ 571765 w 598660"/>
                        <a:gd name="connsiteY61" fmla="*/ 1712103 h 1811967"/>
                        <a:gd name="connsiteX62" fmla="*/ 576248 w 598660"/>
                        <a:gd name="connsiteY62" fmla="*/ 1738997 h 1811967"/>
                        <a:gd name="connsiteX63" fmla="*/ 580730 w 598660"/>
                        <a:gd name="connsiteY63" fmla="*/ 1761409 h 1811967"/>
                        <a:gd name="connsiteX64" fmla="*/ 576248 w 598660"/>
                        <a:gd name="connsiteY64" fmla="*/ 1792785 h 1811967"/>
                        <a:gd name="connsiteX65" fmla="*/ 571765 w 598660"/>
                        <a:gd name="connsiteY65" fmla="*/ 1810715 h 1811967"/>
                        <a:gd name="connsiteX66" fmla="*/ 580730 w 598660"/>
                        <a:gd name="connsiteY66" fmla="*/ 1752444 h 1811967"/>
                        <a:gd name="connsiteX67" fmla="*/ 598660 w 598660"/>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22411 w 582706"/>
                        <a:gd name="connsiteY16" fmla="*/ 474973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6405 w 582706"/>
                        <a:gd name="connsiteY17" fmla="*/ 478991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6405 w 582706"/>
                        <a:gd name="connsiteY17" fmla="*/ 478991 h 1811967"/>
                        <a:gd name="connsiteX18" fmla="*/ 34303 w 582706"/>
                        <a:gd name="connsiteY18" fmla="*/ 50032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414115 w 638165"/>
                        <a:gd name="connsiteY0" fmla="*/ 0 h 1811967"/>
                        <a:gd name="connsiteX1" fmla="*/ 280481 w 638165"/>
                        <a:gd name="connsiteY1" fmla="*/ 82535 h 1811967"/>
                        <a:gd name="connsiteX2" fmla="*/ 205752 w 638165"/>
                        <a:gd name="connsiteY2" fmla="*/ 136478 h 1811967"/>
                        <a:gd name="connsiteX3" fmla="*/ 172000 w 638165"/>
                        <a:gd name="connsiteY3" fmla="*/ 165691 h 1811967"/>
                        <a:gd name="connsiteX4" fmla="*/ 163035 w 638165"/>
                        <a:gd name="connsiteY4" fmla="*/ 197068 h 1811967"/>
                        <a:gd name="connsiteX5" fmla="*/ 132026 w 638165"/>
                        <a:gd name="connsiteY5" fmla="*/ 202168 h 1811967"/>
                        <a:gd name="connsiteX6" fmla="*/ 121692 w 638165"/>
                        <a:gd name="connsiteY6" fmla="*/ 242974 h 1811967"/>
                        <a:gd name="connsiteX7" fmla="*/ 100650 w 638165"/>
                        <a:gd name="connsiteY7" fmla="*/ 261985 h 1811967"/>
                        <a:gd name="connsiteX8" fmla="*/ 74124 w 638165"/>
                        <a:gd name="connsiteY8" fmla="*/ 291197 h 1811967"/>
                        <a:gd name="connsiteX9" fmla="*/ 76684 w 638165"/>
                        <a:gd name="connsiteY9" fmla="*/ 274658 h 1811967"/>
                        <a:gd name="connsiteX10" fmla="*/ 73388 w 638165"/>
                        <a:gd name="connsiteY10" fmla="*/ 322573 h 1811967"/>
                        <a:gd name="connsiteX11" fmla="*/ 31 w 638165"/>
                        <a:gd name="connsiteY11" fmla="*/ 333392 h 1811967"/>
                        <a:gd name="connsiteX12" fmla="*/ 59941 w 638165"/>
                        <a:gd name="connsiteY12" fmla="*/ 358432 h 1811967"/>
                        <a:gd name="connsiteX13" fmla="*/ 55459 w 638165"/>
                        <a:gd name="connsiteY13" fmla="*/ 371879 h 1811967"/>
                        <a:gd name="connsiteX14" fmla="*/ 59941 w 638165"/>
                        <a:gd name="connsiteY14" fmla="*/ 407738 h 1811967"/>
                        <a:gd name="connsiteX15" fmla="*/ 63052 w 638165"/>
                        <a:gd name="connsiteY15" fmla="*/ 438651 h 1811967"/>
                        <a:gd name="connsiteX16" fmla="*/ 66163 w 638165"/>
                        <a:gd name="connsiteY16" fmla="*/ 461836 h 1811967"/>
                        <a:gd name="connsiteX17" fmla="*/ 61864 w 638165"/>
                        <a:gd name="connsiteY17" fmla="*/ 478991 h 1811967"/>
                        <a:gd name="connsiteX18" fmla="*/ 89762 w 638165"/>
                        <a:gd name="connsiteY18" fmla="*/ 500322 h 1811967"/>
                        <a:gd name="connsiteX19" fmla="*/ 91318 w 638165"/>
                        <a:gd name="connsiteY19" fmla="*/ 560138 h 1811967"/>
                        <a:gd name="connsiteX20" fmla="*/ 100282 w 638165"/>
                        <a:gd name="connsiteY20" fmla="*/ 595997 h 1811967"/>
                        <a:gd name="connsiteX21" fmla="*/ 109247 w 638165"/>
                        <a:gd name="connsiteY21" fmla="*/ 654268 h 1811967"/>
                        <a:gd name="connsiteX22" fmla="*/ 118212 w 638165"/>
                        <a:gd name="connsiteY22" fmla="*/ 667715 h 1811967"/>
                        <a:gd name="connsiteX23" fmla="*/ 127176 w 638165"/>
                        <a:gd name="connsiteY23" fmla="*/ 685644 h 1811967"/>
                        <a:gd name="connsiteX24" fmla="*/ 145106 w 638165"/>
                        <a:gd name="connsiteY24" fmla="*/ 703573 h 1811967"/>
                        <a:gd name="connsiteX25" fmla="*/ 154070 w 638165"/>
                        <a:gd name="connsiteY25" fmla="*/ 717020 h 1811967"/>
                        <a:gd name="connsiteX26" fmla="*/ 160292 w 638165"/>
                        <a:gd name="connsiteY26" fmla="*/ 723357 h 1811967"/>
                        <a:gd name="connsiteX27" fmla="*/ 175478 w 638165"/>
                        <a:gd name="connsiteY27" fmla="*/ 758134 h 1811967"/>
                        <a:gd name="connsiteX28" fmla="*/ 185999 w 638165"/>
                        <a:gd name="connsiteY28" fmla="*/ 774209 h 1811967"/>
                        <a:gd name="connsiteX29" fmla="*/ 195148 w 638165"/>
                        <a:gd name="connsiteY29" fmla="*/ 796931 h 1811967"/>
                        <a:gd name="connsiteX30" fmla="*/ 207222 w 638165"/>
                        <a:gd name="connsiteY30" fmla="*/ 829079 h 1811967"/>
                        <a:gd name="connsiteX31" fmla="*/ 218295 w 638165"/>
                        <a:gd name="connsiteY31" fmla="*/ 860147 h 1811967"/>
                        <a:gd name="connsiteX32" fmla="*/ 215367 w 638165"/>
                        <a:gd name="connsiteY32" fmla="*/ 895232 h 1811967"/>
                        <a:gd name="connsiteX33" fmla="*/ 223412 w 638165"/>
                        <a:gd name="connsiteY33" fmla="*/ 953813 h 1811967"/>
                        <a:gd name="connsiteX34" fmla="*/ 239235 w 638165"/>
                        <a:gd name="connsiteY34" fmla="*/ 1021820 h 1811967"/>
                        <a:gd name="connsiteX35" fmla="*/ 252682 w 638165"/>
                        <a:gd name="connsiteY35" fmla="*/ 1080091 h 1811967"/>
                        <a:gd name="connsiteX36" fmla="*/ 275094 w 638165"/>
                        <a:gd name="connsiteY36" fmla="*/ 1106985 h 1811967"/>
                        <a:gd name="connsiteX37" fmla="*/ 297506 w 638165"/>
                        <a:gd name="connsiteY37" fmla="*/ 1133879 h 1811967"/>
                        <a:gd name="connsiteX38" fmla="*/ 306470 w 638165"/>
                        <a:gd name="connsiteY38" fmla="*/ 1151809 h 1811967"/>
                        <a:gd name="connsiteX39" fmla="*/ 310953 w 638165"/>
                        <a:gd name="connsiteY39" fmla="*/ 1165256 h 1811967"/>
                        <a:gd name="connsiteX40" fmla="*/ 333365 w 638165"/>
                        <a:gd name="connsiteY40" fmla="*/ 1192150 h 1811967"/>
                        <a:gd name="connsiteX41" fmla="*/ 346812 w 638165"/>
                        <a:gd name="connsiteY41" fmla="*/ 1196632 h 1811967"/>
                        <a:gd name="connsiteX42" fmla="*/ 360259 w 638165"/>
                        <a:gd name="connsiteY42" fmla="*/ 1205597 h 1811967"/>
                        <a:gd name="connsiteX43" fmla="*/ 373706 w 638165"/>
                        <a:gd name="connsiteY43" fmla="*/ 1210079 h 1811967"/>
                        <a:gd name="connsiteX44" fmla="*/ 405082 w 638165"/>
                        <a:gd name="connsiteY44" fmla="*/ 1236973 h 1811967"/>
                        <a:gd name="connsiteX45" fmla="*/ 431976 w 638165"/>
                        <a:gd name="connsiteY45" fmla="*/ 1250420 h 1811967"/>
                        <a:gd name="connsiteX46" fmla="*/ 463353 w 638165"/>
                        <a:gd name="connsiteY46" fmla="*/ 1281797 h 1811967"/>
                        <a:gd name="connsiteX47" fmla="*/ 499212 w 638165"/>
                        <a:gd name="connsiteY47" fmla="*/ 1313173 h 1811967"/>
                        <a:gd name="connsiteX48" fmla="*/ 512659 w 638165"/>
                        <a:gd name="connsiteY48" fmla="*/ 1340068 h 1811967"/>
                        <a:gd name="connsiteX49" fmla="*/ 530588 w 638165"/>
                        <a:gd name="connsiteY49" fmla="*/ 1344550 h 1811967"/>
                        <a:gd name="connsiteX50" fmla="*/ 548518 w 638165"/>
                        <a:gd name="connsiteY50" fmla="*/ 1384891 h 1811967"/>
                        <a:gd name="connsiteX51" fmla="*/ 566447 w 638165"/>
                        <a:gd name="connsiteY51" fmla="*/ 1411785 h 1811967"/>
                        <a:gd name="connsiteX52" fmla="*/ 575412 w 638165"/>
                        <a:gd name="connsiteY52" fmla="*/ 1425232 h 1811967"/>
                        <a:gd name="connsiteX53" fmla="*/ 584376 w 638165"/>
                        <a:gd name="connsiteY53" fmla="*/ 1452126 h 1811967"/>
                        <a:gd name="connsiteX54" fmla="*/ 588859 w 638165"/>
                        <a:gd name="connsiteY54" fmla="*/ 1465573 h 1811967"/>
                        <a:gd name="connsiteX55" fmla="*/ 579894 w 638165"/>
                        <a:gd name="connsiteY55" fmla="*/ 1501432 h 1811967"/>
                        <a:gd name="connsiteX56" fmla="*/ 575412 w 638165"/>
                        <a:gd name="connsiteY56" fmla="*/ 1519362 h 1811967"/>
                        <a:gd name="connsiteX57" fmla="*/ 579894 w 638165"/>
                        <a:gd name="connsiteY57" fmla="*/ 1555220 h 1811967"/>
                        <a:gd name="connsiteX58" fmla="*/ 584376 w 638165"/>
                        <a:gd name="connsiteY58" fmla="*/ 1568668 h 1811967"/>
                        <a:gd name="connsiteX59" fmla="*/ 602306 w 638165"/>
                        <a:gd name="connsiteY59" fmla="*/ 1662797 h 1811967"/>
                        <a:gd name="connsiteX60" fmla="*/ 606788 w 638165"/>
                        <a:gd name="connsiteY60" fmla="*/ 1698656 h 1811967"/>
                        <a:gd name="connsiteX61" fmla="*/ 611270 w 638165"/>
                        <a:gd name="connsiteY61" fmla="*/ 1712103 h 1811967"/>
                        <a:gd name="connsiteX62" fmla="*/ 615753 w 638165"/>
                        <a:gd name="connsiteY62" fmla="*/ 1738997 h 1811967"/>
                        <a:gd name="connsiteX63" fmla="*/ 620235 w 638165"/>
                        <a:gd name="connsiteY63" fmla="*/ 1761409 h 1811967"/>
                        <a:gd name="connsiteX64" fmla="*/ 615753 w 638165"/>
                        <a:gd name="connsiteY64" fmla="*/ 1792785 h 1811967"/>
                        <a:gd name="connsiteX65" fmla="*/ 611270 w 638165"/>
                        <a:gd name="connsiteY65" fmla="*/ 1810715 h 1811967"/>
                        <a:gd name="connsiteX66" fmla="*/ 620235 w 638165"/>
                        <a:gd name="connsiteY66" fmla="*/ 1752444 h 1811967"/>
                        <a:gd name="connsiteX67" fmla="*/ 638165 w 638165"/>
                        <a:gd name="connsiteY67" fmla="*/ 1725550 h 1811967"/>
                        <a:gd name="connsiteX0" fmla="*/ 414113 w 638163"/>
                        <a:gd name="connsiteY0" fmla="*/ 0 h 1811967"/>
                        <a:gd name="connsiteX1" fmla="*/ 280479 w 638163"/>
                        <a:gd name="connsiteY1" fmla="*/ 82535 h 1811967"/>
                        <a:gd name="connsiteX2" fmla="*/ 205750 w 638163"/>
                        <a:gd name="connsiteY2" fmla="*/ 136478 h 1811967"/>
                        <a:gd name="connsiteX3" fmla="*/ 171998 w 638163"/>
                        <a:gd name="connsiteY3" fmla="*/ 165691 h 1811967"/>
                        <a:gd name="connsiteX4" fmla="*/ 163033 w 638163"/>
                        <a:gd name="connsiteY4" fmla="*/ 197068 h 1811967"/>
                        <a:gd name="connsiteX5" fmla="*/ 132024 w 638163"/>
                        <a:gd name="connsiteY5" fmla="*/ 202168 h 1811967"/>
                        <a:gd name="connsiteX6" fmla="*/ 121690 w 638163"/>
                        <a:gd name="connsiteY6" fmla="*/ 242974 h 1811967"/>
                        <a:gd name="connsiteX7" fmla="*/ 100648 w 638163"/>
                        <a:gd name="connsiteY7" fmla="*/ 261985 h 1811967"/>
                        <a:gd name="connsiteX8" fmla="*/ 74122 w 638163"/>
                        <a:gd name="connsiteY8" fmla="*/ 291197 h 1811967"/>
                        <a:gd name="connsiteX9" fmla="*/ 76682 w 638163"/>
                        <a:gd name="connsiteY9" fmla="*/ 274658 h 1811967"/>
                        <a:gd name="connsiteX10" fmla="*/ 73386 w 638163"/>
                        <a:gd name="connsiteY10" fmla="*/ 322573 h 1811967"/>
                        <a:gd name="connsiteX11" fmla="*/ 29 w 638163"/>
                        <a:gd name="connsiteY11" fmla="*/ 333392 h 1811967"/>
                        <a:gd name="connsiteX12" fmla="*/ 59939 w 638163"/>
                        <a:gd name="connsiteY12" fmla="*/ 358432 h 1811967"/>
                        <a:gd name="connsiteX13" fmla="*/ 26189 w 638163"/>
                        <a:gd name="connsiteY13" fmla="*/ 369251 h 1811967"/>
                        <a:gd name="connsiteX14" fmla="*/ 59939 w 638163"/>
                        <a:gd name="connsiteY14" fmla="*/ 407738 h 1811967"/>
                        <a:gd name="connsiteX15" fmla="*/ 63050 w 638163"/>
                        <a:gd name="connsiteY15" fmla="*/ 438651 h 1811967"/>
                        <a:gd name="connsiteX16" fmla="*/ 66161 w 638163"/>
                        <a:gd name="connsiteY16" fmla="*/ 461836 h 1811967"/>
                        <a:gd name="connsiteX17" fmla="*/ 61862 w 638163"/>
                        <a:gd name="connsiteY17" fmla="*/ 478991 h 1811967"/>
                        <a:gd name="connsiteX18" fmla="*/ 89760 w 638163"/>
                        <a:gd name="connsiteY18" fmla="*/ 500322 h 1811967"/>
                        <a:gd name="connsiteX19" fmla="*/ 91316 w 638163"/>
                        <a:gd name="connsiteY19" fmla="*/ 560138 h 1811967"/>
                        <a:gd name="connsiteX20" fmla="*/ 100280 w 638163"/>
                        <a:gd name="connsiteY20" fmla="*/ 595997 h 1811967"/>
                        <a:gd name="connsiteX21" fmla="*/ 109245 w 638163"/>
                        <a:gd name="connsiteY21" fmla="*/ 654268 h 1811967"/>
                        <a:gd name="connsiteX22" fmla="*/ 118210 w 638163"/>
                        <a:gd name="connsiteY22" fmla="*/ 667715 h 1811967"/>
                        <a:gd name="connsiteX23" fmla="*/ 127174 w 638163"/>
                        <a:gd name="connsiteY23" fmla="*/ 685644 h 1811967"/>
                        <a:gd name="connsiteX24" fmla="*/ 145104 w 638163"/>
                        <a:gd name="connsiteY24" fmla="*/ 703573 h 1811967"/>
                        <a:gd name="connsiteX25" fmla="*/ 154068 w 638163"/>
                        <a:gd name="connsiteY25" fmla="*/ 717020 h 1811967"/>
                        <a:gd name="connsiteX26" fmla="*/ 160290 w 638163"/>
                        <a:gd name="connsiteY26" fmla="*/ 723357 h 1811967"/>
                        <a:gd name="connsiteX27" fmla="*/ 175476 w 638163"/>
                        <a:gd name="connsiteY27" fmla="*/ 758134 h 1811967"/>
                        <a:gd name="connsiteX28" fmla="*/ 185997 w 638163"/>
                        <a:gd name="connsiteY28" fmla="*/ 774209 h 1811967"/>
                        <a:gd name="connsiteX29" fmla="*/ 195146 w 638163"/>
                        <a:gd name="connsiteY29" fmla="*/ 796931 h 1811967"/>
                        <a:gd name="connsiteX30" fmla="*/ 207220 w 638163"/>
                        <a:gd name="connsiteY30" fmla="*/ 829079 h 1811967"/>
                        <a:gd name="connsiteX31" fmla="*/ 218293 w 638163"/>
                        <a:gd name="connsiteY31" fmla="*/ 860147 h 1811967"/>
                        <a:gd name="connsiteX32" fmla="*/ 215365 w 638163"/>
                        <a:gd name="connsiteY32" fmla="*/ 895232 h 1811967"/>
                        <a:gd name="connsiteX33" fmla="*/ 223410 w 638163"/>
                        <a:gd name="connsiteY33" fmla="*/ 953813 h 1811967"/>
                        <a:gd name="connsiteX34" fmla="*/ 239233 w 638163"/>
                        <a:gd name="connsiteY34" fmla="*/ 1021820 h 1811967"/>
                        <a:gd name="connsiteX35" fmla="*/ 252680 w 638163"/>
                        <a:gd name="connsiteY35" fmla="*/ 1080091 h 1811967"/>
                        <a:gd name="connsiteX36" fmla="*/ 275092 w 638163"/>
                        <a:gd name="connsiteY36" fmla="*/ 1106985 h 1811967"/>
                        <a:gd name="connsiteX37" fmla="*/ 297504 w 638163"/>
                        <a:gd name="connsiteY37" fmla="*/ 1133879 h 1811967"/>
                        <a:gd name="connsiteX38" fmla="*/ 306468 w 638163"/>
                        <a:gd name="connsiteY38" fmla="*/ 1151809 h 1811967"/>
                        <a:gd name="connsiteX39" fmla="*/ 310951 w 638163"/>
                        <a:gd name="connsiteY39" fmla="*/ 1165256 h 1811967"/>
                        <a:gd name="connsiteX40" fmla="*/ 333363 w 638163"/>
                        <a:gd name="connsiteY40" fmla="*/ 1192150 h 1811967"/>
                        <a:gd name="connsiteX41" fmla="*/ 346810 w 638163"/>
                        <a:gd name="connsiteY41" fmla="*/ 1196632 h 1811967"/>
                        <a:gd name="connsiteX42" fmla="*/ 360257 w 638163"/>
                        <a:gd name="connsiteY42" fmla="*/ 1205597 h 1811967"/>
                        <a:gd name="connsiteX43" fmla="*/ 373704 w 638163"/>
                        <a:gd name="connsiteY43" fmla="*/ 1210079 h 1811967"/>
                        <a:gd name="connsiteX44" fmla="*/ 405080 w 638163"/>
                        <a:gd name="connsiteY44" fmla="*/ 1236973 h 1811967"/>
                        <a:gd name="connsiteX45" fmla="*/ 431974 w 638163"/>
                        <a:gd name="connsiteY45" fmla="*/ 1250420 h 1811967"/>
                        <a:gd name="connsiteX46" fmla="*/ 463351 w 638163"/>
                        <a:gd name="connsiteY46" fmla="*/ 1281797 h 1811967"/>
                        <a:gd name="connsiteX47" fmla="*/ 499210 w 638163"/>
                        <a:gd name="connsiteY47" fmla="*/ 1313173 h 1811967"/>
                        <a:gd name="connsiteX48" fmla="*/ 512657 w 638163"/>
                        <a:gd name="connsiteY48" fmla="*/ 1340068 h 1811967"/>
                        <a:gd name="connsiteX49" fmla="*/ 530586 w 638163"/>
                        <a:gd name="connsiteY49" fmla="*/ 1344550 h 1811967"/>
                        <a:gd name="connsiteX50" fmla="*/ 548516 w 638163"/>
                        <a:gd name="connsiteY50" fmla="*/ 1384891 h 1811967"/>
                        <a:gd name="connsiteX51" fmla="*/ 566445 w 638163"/>
                        <a:gd name="connsiteY51" fmla="*/ 1411785 h 1811967"/>
                        <a:gd name="connsiteX52" fmla="*/ 575410 w 638163"/>
                        <a:gd name="connsiteY52" fmla="*/ 1425232 h 1811967"/>
                        <a:gd name="connsiteX53" fmla="*/ 584374 w 638163"/>
                        <a:gd name="connsiteY53" fmla="*/ 1452126 h 1811967"/>
                        <a:gd name="connsiteX54" fmla="*/ 588857 w 638163"/>
                        <a:gd name="connsiteY54" fmla="*/ 1465573 h 1811967"/>
                        <a:gd name="connsiteX55" fmla="*/ 579892 w 638163"/>
                        <a:gd name="connsiteY55" fmla="*/ 1501432 h 1811967"/>
                        <a:gd name="connsiteX56" fmla="*/ 575410 w 638163"/>
                        <a:gd name="connsiteY56" fmla="*/ 1519362 h 1811967"/>
                        <a:gd name="connsiteX57" fmla="*/ 579892 w 638163"/>
                        <a:gd name="connsiteY57" fmla="*/ 1555220 h 1811967"/>
                        <a:gd name="connsiteX58" fmla="*/ 584374 w 638163"/>
                        <a:gd name="connsiteY58" fmla="*/ 1568668 h 1811967"/>
                        <a:gd name="connsiteX59" fmla="*/ 602304 w 638163"/>
                        <a:gd name="connsiteY59" fmla="*/ 1662797 h 1811967"/>
                        <a:gd name="connsiteX60" fmla="*/ 606786 w 638163"/>
                        <a:gd name="connsiteY60" fmla="*/ 1698656 h 1811967"/>
                        <a:gd name="connsiteX61" fmla="*/ 611268 w 638163"/>
                        <a:gd name="connsiteY61" fmla="*/ 1712103 h 1811967"/>
                        <a:gd name="connsiteX62" fmla="*/ 615751 w 638163"/>
                        <a:gd name="connsiteY62" fmla="*/ 1738997 h 1811967"/>
                        <a:gd name="connsiteX63" fmla="*/ 620233 w 638163"/>
                        <a:gd name="connsiteY63" fmla="*/ 1761409 h 1811967"/>
                        <a:gd name="connsiteX64" fmla="*/ 615751 w 638163"/>
                        <a:gd name="connsiteY64" fmla="*/ 1792785 h 1811967"/>
                        <a:gd name="connsiteX65" fmla="*/ 611268 w 638163"/>
                        <a:gd name="connsiteY65" fmla="*/ 1810715 h 1811967"/>
                        <a:gd name="connsiteX66" fmla="*/ 620233 w 638163"/>
                        <a:gd name="connsiteY66" fmla="*/ 1752444 h 1811967"/>
                        <a:gd name="connsiteX67" fmla="*/ 638163 w 638163"/>
                        <a:gd name="connsiteY67" fmla="*/ 1725550 h 1811967"/>
                        <a:gd name="connsiteX0" fmla="*/ 414229 w 638279"/>
                        <a:gd name="connsiteY0" fmla="*/ 0 h 1811967"/>
                        <a:gd name="connsiteX1" fmla="*/ 280595 w 638279"/>
                        <a:gd name="connsiteY1" fmla="*/ 82535 h 1811967"/>
                        <a:gd name="connsiteX2" fmla="*/ 205866 w 638279"/>
                        <a:gd name="connsiteY2" fmla="*/ 136478 h 1811967"/>
                        <a:gd name="connsiteX3" fmla="*/ 172114 w 638279"/>
                        <a:gd name="connsiteY3" fmla="*/ 165691 h 1811967"/>
                        <a:gd name="connsiteX4" fmla="*/ 163149 w 638279"/>
                        <a:gd name="connsiteY4" fmla="*/ 197068 h 1811967"/>
                        <a:gd name="connsiteX5" fmla="*/ 132140 w 638279"/>
                        <a:gd name="connsiteY5" fmla="*/ 202168 h 1811967"/>
                        <a:gd name="connsiteX6" fmla="*/ 121806 w 638279"/>
                        <a:gd name="connsiteY6" fmla="*/ 242974 h 1811967"/>
                        <a:gd name="connsiteX7" fmla="*/ 100764 w 638279"/>
                        <a:gd name="connsiteY7" fmla="*/ 261985 h 1811967"/>
                        <a:gd name="connsiteX8" fmla="*/ 74238 w 638279"/>
                        <a:gd name="connsiteY8" fmla="*/ 291197 h 1811967"/>
                        <a:gd name="connsiteX9" fmla="*/ 76798 w 638279"/>
                        <a:gd name="connsiteY9" fmla="*/ 274658 h 1811967"/>
                        <a:gd name="connsiteX10" fmla="*/ 44233 w 638279"/>
                        <a:gd name="connsiteY10" fmla="*/ 306807 h 1811967"/>
                        <a:gd name="connsiteX11" fmla="*/ 145 w 638279"/>
                        <a:gd name="connsiteY11" fmla="*/ 333392 h 1811967"/>
                        <a:gd name="connsiteX12" fmla="*/ 60055 w 638279"/>
                        <a:gd name="connsiteY12" fmla="*/ 358432 h 1811967"/>
                        <a:gd name="connsiteX13" fmla="*/ 26305 w 638279"/>
                        <a:gd name="connsiteY13" fmla="*/ 369251 h 1811967"/>
                        <a:gd name="connsiteX14" fmla="*/ 60055 w 638279"/>
                        <a:gd name="connsiteY14" fmla="*/ 407738 h 1811967"/>
                        <a:gd name="connsiteX15" fmla="*/ 63166 w 638279"/>
                        <a:gd name="connsiteY15" fmla="*/ 438651 h 1811967"/>
                        <a:gd name="connsiteX16" fmla="*/ 66277 w 638279"/>
                        <a:gd name="connsiteY16" fmla="*/ 461836 h 1811967"/>
                        <a:gd name="connsiteX17" fmla="*/ 61978 w 638279"/>
                        <a:gd name="connsiteY17" fmla="*/ 478991 h 1811967"/>
                        <a:gd name="connsiteX18" fmla="*/ 89876 w 638279"/>
                        <a:gd name="connsiteY18" fmla="*/ 500322 h 1811967"/>
                        <a:gd name="connsiteX19" fmla="*/ 91432 w 638279"/>
                        <a:gd name="connsiteY19" fmla="*/ 560138 h 1811967"/>
                        <a:gd name="connsiteX20" fmla="*/ 100396 w 638279"/>
                        <a:gd name="connsiteY20" fmla="*/ 595997 h 1811967"/>
                        <a:gd name="connsiteX21" fmla="*/ 109361 w 638279"/>
                        <a:gd name="connsiteY21" fmla="*/ 654268 h 1811967"/>
                        <a:gd name="connsiteX22" fmla="*/ 118326 w 638279"/>
                        <a:gd name="connsiteY22" fmla="*/ 667715 h 1811967"/>
                        <a:gd name="connsiteX23" fmla="*/ 127290 w 638279"/>
                        <a:gd name="connsiteY23" fmla="*/ 685644 h 1811967"/>
                        <a:gd name="connsiteX24" fmla="*/ 145220 w 638279"/>
                        <a:gd name="connsiteY24" fmla="*/ 703573 h 1811967"/>
                        <a:gd name="connsiteX25" fmla="*/ 154184 w 638279"/>
                        <a:gd name="connsiteY25" fmla="*/ 717020 h 1811967"/>
                        <a:gd name="connsiteX26" fmla="*/ 160406 w 638279"/>
                        <a:gd name="connsiteY26" fmla="*/ 723357 h 1811967"/>
                        <a:gd name="connsiteX27" fmla="*/ 175592 w 638279"/>
                        <a:gd name="connsiteY27" fmla="*/ 758134 h 1811967"/>
                        <a:gd name="connsiteX28" fmla="*/ 186113 w 638279"/>
                        <a:gd name="connsiteY28" fmla="*/ 774209 h 1811967"/>
                        <a:gd name="connsiteX29" fmla="*/ 195262 w 638279"/>
                        <a:gd name="connsiteY29" fmla="*/ 796931 h 1811967"/>
                        <a:gd name="connsiteX30" fmla="*/ 207336 w 638279"/>
                        <a:gd name="connsiteY30" fmla="*/ 829079 h 1811967"/>
                        <a:gd name="connsiteX31" fmla="*/ 218409 w 638279"/>
                        <a:gd name="connsiteY31" fmla="*/ 860147 h 1811967"/>
                        <a:gd name="connsiteX32" fmla="*/ 215481 w 638279"/>
                        <a:gd name="connsiteY32" fmla="*/ 895232 h 1811967"/>
                        <a:gd name="connsiteX33" fmla="*/ 223526 w 638279"/>
                        <a:gd name="connsiteY33" fmla="*/ 953813 h 1811967"/>
                        <a:gd name="connsiteX34" fmla="*/ 239349 w 638279"/>
                        <a:gd name="connsiteY34" fmla="*/ 1021820 h 1811967"/>
                        <a:gd name="connsiteX35" fmla="*/ 252796 w 638279"/>
                        <a:gd name="connsiteY35" fmla="*/ 1080091 h 1811967"/>
                        <a:gd name="connsiteX36" fmla="*/ 275208 w 638279"/>
                        <a:gd name="connsiteY36" fmla="*/ 1106985 h 1811967"/>
                        <a:gd name="connsiteX37" fmla="*/ 297620 w 638279"/>
                        <a:gd name="connsiteY37" fmla="*/ 1133879 h 1811967"/>
                        <a:gd name="connsiteX38" fmla="*/ 306584 w 638279"/>
                        <a:gd name="connsiteY38" fmla="*/ 1151809 h 1811967"/>
                        <a:gd name="connsiteX39" fmla="*/ 311067 w 638279"/>
                        <a:gd name="connsiteY39" fmla="*/ 1165256 h 1811967"/>
                        <a:gd name="connsiteX40" fmla="*/ 333479 w 638279"/>
                        <a:gd name="connsiteY40" fmla="*/ 1192150 h 1811967"/>
                        <a:gd name="connsiteX41" fmla="*/ 346926 w 638279"/>
                        <a:gd name="connsiteY41" fmla="*/ 1196632 h 1811967"/>
                        <a:gd name="connsiteX42" fmla="*/ 360373 w 638279"/>
                        <a:gd name="connsiteY42" fmla="*/ 1205597 h 1811967"/>
                        <a:gd name="connsiteX43" fmla="*/ 373820 w 638279"/>
                        <a:gd name="connsiteY43" fmla="*/ 1210079 h 1811967"/>
                        <a:gd name="connsiteX44" fmla="*/ 405196 w 638279"/>
                        <a:gd name="connsiteY44" fmla="*/ 1236973 h 1811967"/>
                        <a:gd name="connsiteX45" fmla="*/ 432090 w 638279"/>
                        <a:gd name="connsiteY45" fmla="*/ 1250420 h 1811967"/>
                        <a:gd name="connsiteX46" fmla="*/ 463467 w 638279"/>
                        <a:gd name="connsiteY46" fmla="*/ 1281797 h 1811967"/>
                        <a:gd name="connsiteX47" fmla="*/ 499326 w 638279"/>
                        <a:gd name="connsiteY47" fmla="*/ 1313173 h 1811967"/>
                        <a:gd name="connsiteX48" fmla="*/ 512773 w 638279"/>
                        <a:gd name="connsiteY48" fmla="*/ 1340068 h 1811967"/>
                        <a:gd name="connsiteX49" fmla="*/ 530702 w 638279"/>
                        <a:gd name="connsiteY49" fmla="*/ 1344550 h 1811967"/>
                        <a:gd name="connsiteX50" fmla="*/ 548632 w 638279"/>
                        <a:gd name="connsiteY50" fmla="*/ 1384891 h 1811967"/>
                        <a:gd name="connsiteX51" fmla="*/ 566561 w 638279"/>
                        <a:gd name="connsiteY51" fmla="*/ 1411785 h 1811967"/>
                        <a:gd name="connsiteX52" fmla="*/ 575526 w 638279"/>
                        <a:gd name="connsiteY52" fmla="*/ 1425232 h 1811967"/>
                        <a:gd name="connsiteX53" fmla="*/ 584490 w 638279"/>
                        <a:gd name="connsiteY53" fmla="*/ 1452126 h 1811967"/>
                        <a:gd name="connsiteX54" fmla="*/ 588973 w 638279"/>
                        <a:gd name="connsiteY54" fmla="*/ 1465573 h 1811967"/>
                        <a:gd name="connsiteX55" fmla="*/ 580008 w 638279"/>
                        <a:gd name="connsiteY55" fmla="*/ 1501432 h 1811967"/>
                        <a:gd name="connsiteX56" fmla="*/ 575526 w 638279"/>
                        <a:gd name="connsiteY56" fmla="*/ 1519362 h 1811967"/>
                        <a:gd name="connsiteX57" fmla="*/ 580008 w 638279"/>
                        <a:gd name="connsiteY57" fmla="*/ 1555220 h 1811967"/>
                        <a:gd name="connsiteX58" fmla="*/ 584490 w 638279"/>
                        <a:gd name="connsiteY58" fmla="*/ 1568668 h 1811967"/>
                        <a:gd name="connsiteX59" fmla="*/ 602420 w 638279"/>
                        <a:gd name="connsiteY59" fmla="*/ 1662797 h 1811967"/>
                        <a:gd name="connsiteX60" fmla="*/ 606902 w 638279"/>
                        <a:gd name="connsiteY60" fmla="*/ 1698656 h 1811967"/>
                        <a:gd name="connsiteX61" fmla="*/ 611384 w 638279"/>
                        <a:gd name="connsiteY61" fmla="*/ 1712103 h 1811967"/>
                        <a:gd name="connsiteX62" fmla="*/ 615867 w 638279"/>
                        <a:gd name="connsiteY62" fmla="*/ 1738997 h 1811967"/>
                        <a:gd name="connsiteX63" fmla="*/ 620349 w 638279"/>
                        <a:gd name="connsiteY63" fmla="*/ 1761409 h 1811967"/>
                        <a:gd name="connsiteX64" fmla="*/ 615867 w 638279"/>
                        <a:gd name="connsiteY64" fmla="*/ 1792785 h 1811967"/>
                        <a:gd name="connsiteX65" fmla="*/ 611384 w 638279"/>
                        <a:gd name="connsiteY65" fmla="*/ 1810715 h 1811967"/>
                        <a:gd name="connsiteX66" fmla="*/ 620349 w 638279"/>
                        <a:gd name="connsiteY66" fmla="*/ 1752444 h 1811967"/>
                        <a:gd name="connsiteX67" fmla="*/ 638279 w 638279"/>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41499 w 640212"/>
                        <a:gd name="connsiteY14" fmla="*/ 410365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74498 w 638539"/>
                        <a:gd name="connsiteY8" fmla="*/ 29119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75501 w 638539"/>
                        <a:gd name="connsiteY18" fmla="*/ 505577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40010 w 638539"/>
                        <a:gd name="connsiteY15" fmla="*/ 438651 h 1811967"/>
                        <a:gd name="connsiteX16" fmla="*/ 66537 w 638539"/>
                        <a:gd name="connsiteY16" fmla="*/ 461836 h 1811967"/>
                        <a:gd name="connsiteX17" fmla="*/ 62238 w 638539"/>
                        <a:gd name="connsiteY17" fmla="*/ 478991 h 1811967"/>
                        <a:gd name="connsiteX18" fmla="*/ 75501 w 638539"/>
                        <a:gd name="connsiteY18" fmla="*/ 505577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7636 w 641686"/>
                        <a:gd name="connsiteY0" fmla="*/ 0 h 1811967"/>
                        <a:gd name="connsiteX1" fmla="*/ 284002 w 641686"/>
                        <a:gd name="connsiteY1" fmla="*/ 82535 h 1811967"/>
                        <a:gd name="connsiteX2" fmla="*/ 209273 w 641686"/>
                        <a:gd name="connsiteY2" fmla="*/ 136478 h 1811967"/>
                        <a:gd name="connsiteX3" fmla="*/ 175521 w 641686"/>
                        <a:gd name="connsiteY3" fmla="*/ 165691 h 1811967"/>
                        <a:gd name="connsiteX4" fmla="*/ 166556 w 641686"/>
                        <a:gd name="connsiteY4" fmla="*/ 197068 h 1811967"/>
                        <a:gd name="connsiteX5" fmla="*/ 135547 w 641686"/>
                        <a:gd name="connsiteY5" fmla="*/ 202168 h 1811967"/>
                        <a:gd name="connsiteX6" fmla="*/ 125213 w 641686"/>
                        <a:gd name="connsiteY6" fmla="*/ 242974 h 1811967"/>
                        <a:gd name="connsiteX7" fmla="*/ 104171 w 641686"/>
                        <a:gd name="connsiteY7" fmla="*/ 261985 h 1811967"/>
                        <a:gd name="connsiteX8" fmla="*/ 19106 w 641686"/>
                        <a:gd name="connsiteY8" fmla="*/ 280687 h 1811967"/>
                        <a:gd name="connsiteX9" fmla="*/ 68498 w 641686"/>
                        <a:gd name="connsiteY9" fmla="*/ 227361 h 1811967"/>
                        <a:gd name="connsiteX10" fmla="*/ 3552 w 641686"/>
                        <a:gd name="connsiteY10" fmla="*/ 333392 h 1811967"/>
                        <a:gd name="connsiteX11" fmla="*/ 10778 w 641686"/>
                        <a:gd name="connsiteY11" fmla="*/ 358432 h 1811967"/>
                        <a:gd name="connsiteX12" fmla="*/ 29712 w 641686"/>
                        <a:gd name="connsiteY12" fmla="*/ 369251 h 1811967"/>
                        <a:gd name="connsiteX13" fmla="*/ 42973 w 641686"/>
                        <a:gd name="connsiteY13" fmla="*/ 410365 h 1811967"/>
                        <a:gd name="connsiteX14" fmla="*/ 43157 w 641686"/>
                        <a:gd name="connsiteY14" fmla="*/ 438651 h 1811967"/>
                        <a:gd name="connsiteX15" fmla="*/ 69684 w 641686"/>
                        <a:gd name="connsiteY15" fmla="*/ 461836 h 1811967"/>
                        <a:gd name="connsiteX16" fmla="*/ 65385 w 641686"/>
                        <a:gd name="connsiteY16" fmla="*/ 478991 h 1811967"/>
                        <a:gd name="connsiteX17" fmla="*/ 78648 w 641686"/>
                        <a:gd name="connsiteY17" fmla="*/ 505577 h 1811967"/>
                        <a:gd name="connsiteX18" fmla="*/ 94839 w 641686"/>
                        <a:gd name="connsiteY18" fmla="*/ 560138 h 1811967"/>
                        <a:gd name="connsiteX19" fmla="*/ 103803 w 641686"/>
                        <a:gd name="connsiteY19" fmla="*/ 595997 h 1811967"/>
                        <a:gd name="connsiteX20" fmla="*/ 112768 w 641686"/>
                        <a:gd name="connsiteY20" fmla="*/ 654268 h 1811967"/>
                        <a:gd name="connsiteX21" fmla="*/ 121733 w 641686"/>
                        <a:gd name="connsiteY21" fmla="*/ 667715 h 1811967"/>
                        <a:gd name="connsiteX22" fmla="*/ 130697 w 641686"/>
                        <a:gd name="connsiteY22" fmla="*/ 685644 h 1811967"/>
                        <a:gd name="connsiteX23" fmla="*/ 148627 w 641686"/>
                        <a:gd name="connsiteY23" fmla="*/ 703573 h 1811967"/>
                        <a:gd name="connsiteX24" fmla="*/ 157591 w 641686"/>
                        <a:gd name="connsiteY24" fmla="*/ 717020 h 1811967"/>
                        <a:gd name="connsiteX25" fmla="*/ 163813 w 641686"/>
                        <a:gd name="connsiteY25" fmla="*/ 723357 h 1811967"/>
                        <a:gd name="connsiteX26" fmla="*/ 178999 w 641686"/>
                        <a:gd name="connsiteY26" fmla="*/ 758134 h 1811967"/>
                        <a:gd name="connsiteX27" fmla="*/ 189520 w 641686"/>
                        <a:gd name="connsiteY27" fmla="*/ 774209 h 1811967"/>
                        <a:gd name="connsiteX28" fmla="*/ 198669 w 641686"/>
                        <a:gd name="connsiteY28" fmla="*/ 796931 h 1811967"/>
                        <a:gd name="connsiteX29" fmla="*/ 210743 w 641686"/>
                        <a:gd name="connsiteY29" fmla="*/ 829079 h 1811967"/>
                        <a:gd name="connsiteX30" fmla="*/ 221816 w 641686"/>
                        <a:gd name="connsiteY30" fmla="*/ 860147 h 1811967"/>
                        <a:gd name="connsiteX31" fmla="*/ 218888 w 641686"/>
                        <a:gd name="connsiteY31" fmla="*/ 895232 h 1811967"/>
                        <a:gd name="connsiteX32" fmla="*/ 226933 w 641686"/>
                        <a:gd name="connsiteY32" fmla="*/ 953813 h 1811967"/>
                        <a:gd name="connsiteX33" fmla="*/ 242756 w 641686"/>
                        <a:gd name="connsiteY33" fmla="*/ 1021820 h 1811967"/>
                        <a:gd name="connsiteX34" fmla="*/ 256203 w 641686"/>
                        <a:gd name="connsiteY34" fmla="*/ 1080091 h 1811967"/>
                        <a:gd name="connsiteX35" fmla="*/ 278615 w 641686"/>
                        <a:gd name="connsiteY35" fmla="*/ 1106985 h 1811967"/>
                        <a:gd name="connsiteX36" fmla="*/ 301027 w 641686"/>
                        <a:gd name="connsiteY36" fmla="*/ 1133879 h 1811967"/>
                        <a:gd name="connsiteX37" fmla="*/ 309991 w 641686"/>
                        <a:gd name="connsiteY37" fmla="*/ 1151809 h 1811967"/>
                        <a:gd name="connsiteX38" fmla="*/ 314474 w 641686"/>
                        <a:gd name="connsiteY38" fmla="*/ 1165256 h 1811967"/>
                        <a:gd name="connsiteX39" fmla="*/ 336886 w 641686"/>
                        <a:gd name="connsiteY39" fmla="*/ 1192150 h 1811967"/>
                        <a:gd name="connsiteX40" fmla="*/ 350333 w 641686"/>
                        <a:gd name="connsiteY40" fmla="*/ 1196632 h 1811967"/>
                        <a:gd name="connsiteX41" fmla="*/ 363780 w 641686"/>
                        <a:gd name="connsiteY41" fmla="*/ 1205597 h 1811967"/>
                        <a:gd name="connsiteX42" fmla="*/ 377227 w 641686"/>
                        <a:gd name="connsiteY42" fmla="*/ 1210079 h 1811967"/>
                        <a:gd name="connsiteX43" fmla="*/ 408603 w 641686"/>
                        <a:gd name="connsiteY43" fmla="*/ 1236973 h 1811967"/>
                        <a:gd name="connsiteX44" fmla="*/ 435497 w 641686"/>
                        <a:gd name="connsiteY44" fmla="*/ 1250420 h 1811967"/>
                        <a:gd name="connsiteX45" fmla="*/ 466874 w 641686"/>
                        <a:gd name="connsiteY45" fmla="*/ 1281797 h 1811967"/>
                        <a:gd name="connsiteX46" fmla="*/ 502733 w 641686"/>
                        <a:gd name="connsiteY46" fmla="*/ 1313173 h 1811967"/>
                        <a:gd name="connsiteX47" fmla="*/ 516180 w 641686"/>
                        <a:gd name="connsiteY47" fmla="*/ 1340068 h 1811967"/>
                        <a:gd name="connsiteX48" fmla="*/ 534109 w 641686"/>
                        <a:gd name="connsiteY48" fmla="*/ 1344550 h 1811967"/>
                        <a:gd name="connsiteX49" fmla="*/ 552039 w 641686"/>
                        <a:gd name="connsiteY49" fmla="*/ 1384891 h 1811967"/>
                        <a:gd name="connsiteX50" fmla="*/ 569968 w 641686"/>
                        <a:gd name="connsiteY50" fmla="*/ 1411785 h 1811967"/>
                        <a:gd name="connsiteX51" fmla="*/ 578933 w 641686"/>
                        <a:gd name="connsiteY51" fmla="*/ 1425232 h 1811967"/>
                        <a:gd name="connsiteX52" fmla="*/ 587897 w 641686"/>
                        <a:gd name="connsiteY52" fmla="*/ 1452126 h 1811967"/>
                        <a:gd name="connsiteX53" fmla="*/ 592380 w 641686"/>
                        <a:gd name="connsiteY53" fmla="*/ 1465573 h 1811967"/>
                        <a:gd name="connsiteX54" fmla="*/ 583415 w 641686"/>
                        <a:gd name="connsiteY54" fmla="*/ 1501432 h 1811967"/>
                        <a:gd name="connsiteX55" fmla="*/ 578933 w 641686"/>
                        <a:gd name="connsiteY55" fmla="*/ 1519362 h 1811967"/>
                        <a:gd name="connsiteX56" fmla="*/ 583415 w 641686"/>
                        <a:gd name="connsiteY56" fmla="*/ 1555220 h 1811967"/>
                        <a:gd name="connsiteX57" fmla="*/ 587897 w 641686"/>
                        <a:gd name="connsiteY57" fmla="*/ 1568668 h 1811967"/>
                        <a:gd name="connsiteX58" fmla="*/ 605827 w 641686"/>
                        <a:gd name="connsiteY58" fmla="*/ 1662797 h 1811967"/>
                        <a:gd name="connsiteX59" fmla="*/ 610309 w 641686"/>
                        <a:gd name="connsiteY59" fmla="*/ 1698656 h 1811967"/>
                        <a:gd name="connsiteX60" fmla="*/ 614791 w 641686"/>
                        <a:gd name="connsiteY60" fmla="*/ 1712103 h 1811967"/>
                        <a:gd name="connsiteX61" fmla="*/ 619274 w 641686"/>
                        <a:gd name="connsiteY61" fmla="*/ 1738997 h 1811967"/>
                        <a:gd name="connsiteX62" fmla="*/ 623756 w 641686"/>
                        <a:gd name="connsiteY62" fmla="*/ 1761409 h 1811967"/>
                        <a:gd name="connsiteX63" fmla="*/ 619274 w 641686"/>
                        <a:gd name="connsiteY63" fmla="*/ 1792785 h 1811967"/>
                        <a:gd name="connsiteX64" fmla="*/ 614791 w 641686"/>
                        <a:gd name="connsiteY64" fmla="*/ 1810715 h 1811967"/>
                        <a:gd name="connsiteX65" fmla="*/ 623756 w 641686"/>
                        <a:gd name="connsiteY65" fmla="*/ 1752444 h 1811967"/>
                        <a:gd name="connsiteX66" fmla="*/ 641686 w 641686"/>
                        <a:gd name="connsiteY66"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19107 w 641687"/>
                        <a:gd name="connsiteY8" fmla="*/ 280687 h 1811967"/>
                        <a:gd name="connsiteX9" fmla="*/ 68499 w 641687"/>
                        <a:gd name="connsiteY9" fmla="*/ 227361 h 1811967"/>
                        <a:gd name="connsiteX10" fmla="*/ 3553 w 641687"/>
                        <a:gd name="connsiteY10" fmla="*/ 333392 h 1811967"/>
                        <a:gd name="connsiteX11" fmla="*/ 10779 w 641687"/>
                        <a:gd name="connsiteY11" fmla="*/ 358432 h 1811967"/>
                        <a:gd name="connsiteX12" fmla="*/ 29713 w 641687"/>
                        <a:gd name="connsiteY12" fmla="*/ 369251 h 1811967"/>
                        <a:gd name="connsiteX13" fmla="*/ 42974 w 641687"/>
                        <a:gd name="connsiteY13" fmla="*/ 410365 h 1811967"/>
                        <a:gd name="connsiteX14" fmla="*/ 43158 w 641687"/>
                        <a:gd name="connsiteY14" fmla="*/ 438651 h 1811967"/>
                        <a:gd name="connsiteX15" fmla="*/ 69685 w 641687"/>
                        <a:gd name="connsiteY15" fmla="*/ 461836 h 1811967"/>
                        <a:gd name="connsiteX16" fmla="*/ 65386 w 641687"/>
                        <a:gd name="connsiteY16" fmla="*/ 478991 h 1811967"/>
                        <a:gd name="connsiteX17" fmla="*/ 78649 w 641687"/>
                        <a:gd name="connsiteY17" fmla="*/ 505577 h 1811967"/>
                        <a:gd name="connsiteX18" fmla="*/ 94840 w 641687"/>
                        <a:gd name="connsiteY18" fmla="*/ 560138 h 1811967"/>
                        <a:gd name="connsiteX19" fmla="*/ 103804 w 641687"/>
                        <a:gd name="connsiteY19" fmla="*/ 595997 h 1811967"/>
                        <a:gd name="connsiteX20" fmla="*/ 112769 w 641687"/>
                        <a:gd name="connsiteY20" fmla="*/ 654268 h 1811967"/>
                        <a:gd name="connsiteX21" fmla="*/ 121734 w 641687"/>
                        <a:gd name="connsiteY21" fmla="*/ 667715 h 1811967"/>
                        <a:gd name="connsiteX22" fmla="*/ 130698 w 641687"/>
                        <a:gd name="connsiteY22" fmla="*/ 685644 h 1811967"/>
                        <a:gd name="connsiteX23" fmla="*/ 148628 w 641687"/>
                        <a:gd name="connsiteY23" fmla="*/ 703573 h 1811967"/>
                        <a:gd name="connsiteX24" fmla="*/ 157592 w 641687"/>
                        <a:gd name="connsiteY24" fmla="*/ 717020 h 1811967"/>
                        <a:gd name="connsiteX25" fmla="*/ 163814 w 641687"/>
                        <a:gd name="connsiteY25" fmla="*/ 723357 h 1811967"/>
                        <a:gd name="connsiteX26" fmla="*/ 179000 w 641687"/>
                        <a:gd name="connsiteY26" fmla="*/ 758134 h 1811967"/>
                        <a:gd name="connsiteX27" fmla="*/ 189521 w 641687"/>
                        <a:gd name="connsiteY27" fmla="*/ 774209 h 1811967"/>
                        <a:gd name="connsiteX28" fmla="*/ 198670 w 641687"/>
                        <a:gd name="connsiteY28" fmla="*/ 796931 h 1811967"/>
                        <a:gd name="connsiteX29" fmla="*/ 210744 w 641687"/>
                        <a:gd name="connsiteY29" fmla="*/ 829079 h 1811967"/>
                        <a:gd name="connsiteX30" fmla="*/ 221817 w 641687"/>
                        <a:gd name="connsiteY30" fmla="*/ 860147 h 1811967"/>
                        <a:gd name="connsiteX31" fmla="*/ 218889 w 641687"/>
                        <a:gd name="connsiteY31" fmla="*/ 895232 h 1811967"/>
                        <a:gd name="connsiteX32" fmla="*/ 226934 w 641687"/>
                        <a:gd name="connsiteY32" fmla="*/ 953813 h 1811967"/>
                        <a:gd name="connsiteX33" fmla="*/ 242757 w 641687"/>
                        <a:gd name="connsiteY33" fmla="*/ 1021820 h 1811967"/>
                        <a:gd name="connsiteX34" fmla="*/ 256204 w 641687"/>
                        <a:gd name="connsiteY34" fmla="*/ 1080091 h 1811967"/>
                        <a:gd name="connsiteX35" fmla="*/ 278616 w 641687"/>
                        <a:gd name="connsiteY35" fmla="*/ 1106985 h 1811967"/>
                        <a:gd name="connsiteX36" fmla="*/ 301028 w 641687"/>
                        <a:gd name="connsiteY36" fmla="*/ 1133879 h 1811967"/>
                        <a:gd name="connsiteX37" fmla="*/ 309992 w 641687"/>
                        <a:gd name="connsiteY37" fmla="*/ 1151809 h 1811967"/>
                        <a:gd name="connsiteX38" fmla="*/ 314475 w 641687"/>
                        <a:gd name="connsiteY38" fmla="*/ 1165256 h 1811967"/>
                        <a:gd name="connsiteX39" fmla="*/ 336887 w 641687"/>
                        <a:gd name="connsiteY39" fmla="*/ 1192150 h 1811967"/>
                        <a:gd name="connsiteX40" fmla="*/ 350334 w 641687"/>
                        <a:gd name="connsiteY40" fmla="*/ 1196632 h 1811967"/>
                        <a:gd name="connsiteX41" fmla="*/ 363781 w 641687"/>
                        <a:gd name="connsiteY41" fmla="*/ 1205597 h 1811967"/>
                        <a:gd name="connsiteX42" fmla="*/ 377228 w 641687"/>
                        <a:gd name="connsiteY42" fmla="*/ 1210079 h 1811967"/>
                        <a:gd name="connsiteX43" fmla="*/ 408604 w 641687"/>
                        <a:gd name="connsiteY43" fmla="*/ 1236973 h 1811967"/>
                        <a:gd name="connsiteX44" fmla="*/ 435498 w 641687"/>
                        <a:gd name="connsiteY44" fmla="*/ 1250420 h 1811967"/>
                        <a:gd name="connsiteX45" fmla="*/ 466875 w 641687"/>
                        <a:gd name="connsiteY45" fmla="*/ 1281797 h 1811967"/>
                        <a:gd name="connsiteX46" fmla="*/ 502734 w 641687"/>
                        <a:gd name="connsiteY46" fmla="*/ 1313173 h 1811967"/>
                        <a:gd name="connsiteX47" fmla="*/ 516181 w 641687"/>
                        <a:gd name="connsiteY47" fmla="*/ 1340068 h 1811967"/>
                        <a:gd name="connsiteX48" fmla="*/ 534110 w 641687"/>
                        <a:gd name="connsiteY48" fmla="*/ 1344550 h 1811967"/>
                        <a:gd name="connsiteX49" fmla="*/ 552040 w 641687"/>
                        <a:gd name="connsiteY49" fmla="*/ 1384891 h 1811967"/>
                        <a:gd name="connsiteX50" fmla="*/ 569969 w 641687"/>
                        <a:gd name="connsiteY50" fmla="*/ 1411785 h 1811967"/>
                        <a:gd name="connsiteX51" fmla="*/ 578934 w 641687"/>
                        <a:gd name="connsiteY51" fmla="*/ 1425232 h 1811967"/>
                        <a:gd name="connsiteX52" fmla="*/ 587898 w 641687"/>
                        <a:gd name="connsiteY52" fmla="*/ 1452126 h 1811967"/>
                        <a:gd name="connsiteX53" fmla="*/ 592381 w 641687"/>
                        <a:gd name="connsiteY53" fmla="*/ 1465573 h 1811967"/>
                        <a:gd name="connsiteX54" fmla="*/ 583416 w 641687"/>
                        <a:gd name="connsiteY54" fmla="*/ 1501432 h 1811967"/>
                        <a:gd name="connsiteX55" fmla="*/ 578934 w 641687"/>
                        <a:gd name="connsiteY55" fmla="*/ 1519362 h 1811967"/>
                        <a:gd name="connsiteX56" fmla="*/ 583416 w 641687"/>
                        <a:gd name="connsiteY56" fmla="*/ 1555220 h 1811967"/>
                        <a:gd name="connsiteX57" fmla="*/ 587898 w 641687"/>
                        <a:gd name="connsiteY57" fmla="*/ 1568668 h 1811967"/>
                        <a:gd name="connsiteX58" fmla="*/ 605828 w 641687"/>
                        <a:gd name="connsiteY58" fmla="*/ 1662797 h 1811967"/>
                        <a:gd name="connsiteX59" fmla="*/ 610310 w 641687"/>
                        <a:gd name="connsiteY59" fmla="*/ 1698656 h 1811967"/>
                        <a:gd name="connsiteX60" fmla="*/ 614792 w 641687"/>
                        <a:gd name="connsiteY60" fmla="*/ 1712103 h 1811967"/>
                        <a:gd name="connsiteX61" fmla="*/ 619275 w 641687"/>
                        <a:gd name="connsiteY61" fmla="*/ 1738997 h 1811967"/>
                        <a:gd name="connsiteX62" fmla="*/ 623757 w 641687"/>
                        <a:gd name="connsiteY62" fmla="*/ 1761409 h 1811967"/>
                        <a:gd name="connsiteX63" fmla="*/ 619275 w 641687"/>
                        <a:gd name="connsiteY63" fmla="*/ 1792785 h 1811967"/>
                        <a:gd name="connsiteX64" fmla="*/ 614792 w 641687"/>
                        <a:gd name="connsiteY64" fmla="*/ 1810715 h 1811967"/>
                        <a:gd name="connsiteX65" fmla="*/ 623757 w 641687"/>
                        <a:gd name="connsiteY65" fmla="*/ 1752444 h 1811967"/>
                        <a:gd name="connsiteX66" fmla="*/ 641687 w 641687"/>
                        <a:gd name="connsiteY66"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68499 w 641687"/>
                        <a:gd name="connsiteY8" fmla="*/ 227361 h 1811967"/>
                        <a:gd name="connsiteX9" fmla="*/ 3553 w 641687"/>
                        <a:gd name="connsiteY9" fmla="*/ 333392 h 1811967"/>
                        <a:gd name="connsiteX10" fmla="*/ 10779 w 641687"/>
                        <a:gd name="connsiteY10" fmla="*/ 358432 h 1811967"/>
                        <a:gd name="connsiteX11" fmla="*/ 29713 w 641687"/>
                        <a:gd name="connsiteY11" fmla="*/ 369251 h 1811967"/>
                        <a:gd name="connsiteX12" fmla="*/ 42974 w 641687"/>
                        <a:gd name="connsiteY12" fmla="*/ 410365 h 1811967"/>
                        <a:gd name="connsiteX13" fmla="*/ 43158 w 641687"/>
                        <a:gd name="connsiteY13" fmla="*/ 438651 h 1811967"/>
                        <a:gd name="connsiteX14" fmla="*/ 69685 w 641687"/>
                        <a:gd name="connsiteY14" fmla="*/ 461836 h 1811967"/>
                        <a:gd name="connsiteX15" fmla="*/ 65386 w 641687"/>
                        <a:gd name="connsiteY15" fmla="*/ 478991 h 1811967"/>
                        <a:gd name="connsiteX16" fmla="*/ 78649 w 641687"/>
                        <a:gd name="connsiteY16" fmla="*/ 505577 h 1811967"/>
                        <a:gd name="connsiteX17" fmla="*/ 94840 w 641687"/>
                        <a:gd name="connsiteY17" fmla="*/ 560138 h 1811967"/>
                        <a:gd name="connsiteX18" fmla="*/ 103804 w 641687"/>
                        <a:gd name="connsiteY18" fmla="*/ 595997 h 1811967"/>
                        <a:gd name="connsiteX19" fmla="*/ 112769 w 641687"/>
                        <a:gd name="connsiteY19" fmla="*/ 654268 h 1811967"/>
                        <a:gd name="connsiteX20" fmla="*/ 121734 w 641687"/>
                        <a:gd name="connsiteY20" fmla="*/ 667715 h 1811967"/>
                        <a:gd name="connsiteX21" fmla="*/ 130698 w 641687"/>
                        <a:gd name="connsiteY21" fmla="*/ 685644 h 1811967"/>
                        <a:gd name="connsiteX22" fmla="*/ 148628 w 641687"/>
                        <a:gd name="connsiteY22" fmla="*/ 703573 h 1811967"/>
                        <a:gd name="connsiteX23" fmla="*/ 157592 w 641687"/>
                        <a:gd name="connsiteY23" fmla="*/ 717020 h 1811967"/>
                        <a:gd name="connsiteX24" fmla="*/ 163814 w 641687"/>
                        <a:gd name="connsiteY24" fmla="*/ 723357 h 1811967"/>
                        <a:gd name="connsiteX25" fmla="*/ 179000 w 641687"/>
                        <a:gd name="connsiteY25" fmla="*/ 758134 h 1811967"/>
                        <a:gd name="connsiteX26" fmla="*/ 189521 w 641687"/>
                        <a:gd name="connsiteY26" fmla="*/ 774209 h 1811967"/>
                        <a:gd name="connsiteX27" fmla="*/ 198670 w 641687"/>
                        <a:gd name="connsiteY27" fmla="*/ 796931 h 1811967"/>
                        <a:gd name="connsiteX28" fmla="*/ 210744 w 641687"/>
                        <a:gd name="connsiteY28" fmla="*/ 829079 h 1811967"/>
                        <a:gd name="connsiteX29" fmla="*/ 221817 w 641687"/>
                        <a:gd name="connsiteY29" fmla="*/ 860147 h 1811967"/>
                        <a:gd name="connsiteX30" fmla="*/ 218889 w 641687"/>
                        <a:gd name="connsiteY30" fmla="*/ 895232 h 1811967"/>
                        <a:gd name="connsiteX31" fmla="*/ 226934 w 641687"/>
                        <a:gd name="connsiteY31" fmla="*/ 953813 h 1811967"/>
                        <a:gd name="connsiteX32" fmla="*/ 242757 w 641687"/>
                        <a:gd name="connsiteY32" fmla="*/ 1021820 h 1811967"/>
                        <a:gd name="connsiteX33" fmla="*/ 256204 w 641687"/>
                        <a:gd name="connsiteY33" fmla="*/ 1080091 h 1811967"/>
                        <a:gd name="connsiteX34" fmla="*/ 278616 w 641687"/>
                        <a:gd name="connsiteY34" fmla="*/ 1106985 h 1811967"/>
                        <a:gd name="connsiteX35" fmla="*/ 301028 w 641687"/>
                        <a:gd name="connsiteY35" fmla="*/ 1133879 h 1811967"/>
                        <a:gd name="connsiteX36" fmla="*/ 309992 w 641687"/>
                        <a:gd name="connsiteY36" fmla="*/ 1151809 h 1811967"/>
                        <a:gd name="connsiteX37" fmla="*/ 314475 w 641687"/>
                        <a:gd name="connsiteY37" fmla="*/ 1165256 h 1811967"/>
                        <a:gd name="connsiteX38" fmla="*/ 336887 w 641687"/>
                        <a:gd name="connsiteY38" fmla="*/ 1192150 h 1811967"/>
                        <a:gd name="connsiteX39" fmla="*/ 350334 w 641687"/>
                        <a:gd name="connsiteY39" fmla="*/ 1196632 h 1811967"/>
                        <a:gd name="connsiteX40" fmla="*/ 363781 w 641687"/>
                        <a:gd name="connsiteY40" fmla="*/ 1205597 h 1811967"/>
                        <a:gd name="connsiteX41" fmla="*/ 377228 w 641687"/>
                        <a:gd name="connsiteY41" fmla="*/ 1210079 h 1811967"/>
                        <a:gd name="connsiteX42" fmla="*/ 408604 w 641687"/>
                        <a:gd name="connsiteY42" fmla="*/ 1236973 h 1811967"/>
                        <a:gd name="connsiteX43" fmla="*/ 435498 w 641687"/>
                        <a:gd name="connsiteY43" fmla="*/ 1250420 h 1811967"/>
                        <a:gd name="connsiteX44" fmla="*/ 466875 w 641687"/>
                        <a:gd name="connsiteY44" fmla="*/ 1281797 h 1811967"/>
                        <a:gd name="connsiteX45" fmla="*/ 502734 w 641687"/>
                        <a:gd name="connsiteY45" fmla="*/ 1313173 h 1811967"/>
                        <a:gd name="connsiteX46" fmla="*/ 516181 w 641687"/>
                        <a:gd name="connsiteY46" fmla="*/ 1340068 h 1811967"/>
                        <a:gd name="connsiteX47" fmla="*/ 534110 w 641687"/>
                        <a:gd name="connsiteY47" fmla="*/ 1344550 h 1811967"/>
                        <a:gd name="connsiteX48" fmla="*/ 552040 w 641687"/>
                        <a:gd name="connsiteY48" fmla="*/ 1384891 h 1811967"/>
                        <a:gd name="connsiteX49" fmla="*/ 569969 w 641687"/>
                        <a:gd name="connsiteY49" fmla="*/ 1411785 h 1811967"/>
                        <a:gd name="connsiteX50" fmla="*/ 578934 w 641687"/>
                        <a:gd name="connsiteY50" fmla="*/ 1425232 h 1811967"/>
                        <a:gd name="connsiteX51" fmla="*/ 587898 w 641687"/>
                        <a:gd name="connsiteY51" fmla="*/ 1452126 h 1811967"/>
                        <a:gd name="connsiteX52" fmla="*/ 592381 w 641687"/>
                        <a:gd name="connsiteY52" fmla="*/ 1465573 h 1811967"/>
                        <a:gd name="connsiteX53" fmla="*/ 583416 w 641687"/>
                        <a:gd name="connsiteY53" fmla="*/ 1501432 h 1811967"/>
                        <a:gd name="connsiteX54" fmla="*/ 578934 w 641687"/>
                        <a:gd name="connsiteY54" fmla="*/ 1519362 h 1811967"/>
                        <a:gd name="connsiteX55" fmla="*/ 583416 w 641687"/>
                        <a:gd name="connsiteY55" fmla="*/ 1555220 h 1811967"/>
                        <a:gd name="connsiteX56" fmla="*/ 587898 w 641687"/>
                        <a:gd name="connsiteY56" fmla="*/ 1568668 h 1811967"/>
                        <a:gd name="connsiteX57" fmla="*/ 605828 w 641687"/>
                        <a:gd name="connsiteY57" fmla="*/ 1662797 h 1811967"/>
                        <a:gd name="connsiteX58" fmla="*/ 610310 w 641687"/>
                        <a:gd name="connsiteY58" fmla="*/ 1698656 h 1811967"/>
                        <a:gd name="connsiteX59" fmla="*/ 614792 w 641687"/>
                        <a:gd name="connsiteY59" fmla="*/ 1712103 h 1811967"/>
                        <a:gd name="connsiteX60" fmla="*/ 619275 w 641687"/>
                        <a:gd name="connsiteY60" fmla="*/ 1738997 h 1811967"/>
                        <a:gd name="connsiteX61" fmla="*/ 623757 w 641687"/>
                        <a:gd name="connsiteY61" fmla="*/ 1761409 h 1811967"/>
                        <a:gd name="connsiteX62" fmla="*/ 619275 w 641687"/>
                        <a:gd name="connsiteY62" fmla="*/ 1792785 h 1811967"/>
                        <a:gd name="connsiteX63" fmla="*/ 614792 w 641687"/>
                        <a:gd name="connsiteY63" fmla="*/ 1810715 h 1811967"/>
                        <a:gd name="connsiteX64" fmla="*/ 623757 w 641687"/>
                        <a:gd name="connsiteY64" fmla="*/ 1752444 h 1811967"/>
                        <a:gd name="connsiteX65" fmla="*/ 641687 w 641687"/>
                        <a:gd name="connsiteY65"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68499 w 641687"/>
                        <a:gd name="connsiteY8" fmla="*/ 227361 h 1811967"/>
                        <a:gd name="connsiteX9" fmla="*/ 3553 w 641687"/>
                        <a:gd name="connsiteY9" fmla="*/ 296606 h 1811967"/>
                        <a:gd name="connsiteX10" fmla="*/ 10779 w 641687"/>
                        <a:gd name="connsiteY10" fmla="*/ 358432 h 1811967"/>
                        <a:gd name="connsiteX11" fmla="*/ 29713 w 641687"/>
                        <a:gd name="connsiteY11" fmla="*/ 369251 h 1811967"/>
                        <a:gd name="connsiteX12" fmla="*/ 42974 w 641687"/>
                        <a:gd name="connsiteY12" fmla="*/ 410365 h 1811967"/>
                        <a:gd name="connsiteX13" fmla="*/ 43158 w 641687"/>
                        <a:gd name="connsiteY13" fmla="*/ 438651 h 1811967"/>
                        <a:gd name="connsiteX14" fmla="*/ 69685 w 641687"/>
                        <a:gd name="connsiteY14" fmla="*/ 461836 h 1811967"/>
                        <a:gd name="connsiteX15" fmla="*/ 65386 w 641687"/>
                        <a:gd name="connsiteY15" fmla="*/ 478991 h 1811967"/>
                        <a:gd name="connsiteX16" fmla="*/ 78649 w 641687"/>
                        <a:gd name="connsiteY16" fmla="*/ 505577 h 1811967"/>
                        <a:gd name="connsiteX17" fmla="*/ 94840 w 641687"/>
                        <a:gd name="connsiteY17" fmla="*/ 560138 h 1811967"/>
                        <a:gd name="connsiteX18" fmla="*/ 103804 w 641687"/>
                        <a:gd name="connsiteY18" fmla="*/ 595997 h 1811967"/>
                        <a:gd name="connsiteX19" fmla="*/ 112769 w 641687"/>
                        <a:gd name="connsiteY19" fmla="*/ 654268 h 1811967"/>
                        <a:gd name="connsiteX20" fmla="*/ 121734 w 641687"/>
                        <a:gd name="connsiteY20" fmla="*/ 667715 h 1811967"/>
                        <a:gd name="connsiteX21" fmla="*/ 130698 w 641687"/>
                        <a:gd name="connsiteY21" fmla="*/ 685644 h 1811967"/>
                        <a:gd name="connsiteX22" fmla="*/ 148628 w 641687"/>
                        <a:gd name="connsiteY22" fmla="*/ 703573 h 1811967"/>
                        <a:gd name="connsiteX23" fmla="*/ 157592 w 641687"/>
                        <a:gd name="connsiteY23" fmla="*/ 717020 h 1811967"/>
                        <a:gd name="connsiteX24" fmla="*/ 163814 w 641687"/>
                        <a:gd name="connsiteY24" fmla="*/ 723357 h 1811967"/>
                        <a:gd name="connsiteX25" fmla="*/ 179000 w 641687"/>
                        <a:gd name="connsiteY25" fmla="*/ 758134 h 1811967"/>
                        <a:gd name="connsiteX26" fmla="*/ 189521 w 641687"/>
                        <a:gd name="connsiteY26" fmla="*/ 774209 h 1811967"/>
                        <a:gd name="connsiteX27" fmla="*/ 198670 w 641687"/>
                        <a:gd name="connsiteY27" fmla="*/ 796931 h 1811967"/>
                        <a:gd name="connsiteX28" fmla="*/ 210744 w 641687"/>
                        <a:gd name="connsiteY28" fmla="*/ 829079 h 1811967"/>
                        <a:gd name="connsiteX29" fmla="*/ 221817 w 641687"/>
                        <a:gd name="connsiteY29" fmla="*/ 860147 h 1811967"/>
                        <a:gd name="connsiteX30" fmla="*/ 218889 w 641687"/>
                        <a:gd name="connsiteY30" fmla="*/ 895232 h 1811967"/>
                        <a:gd name="connsiteX31" fmla="*/ 226934 w 641687"/>
                        <a:gd name="connsiteY31" fmla="*/ 953813 h 1811967"/>
                        <a:gd name="connsiteX32" fmla="*/ 242757 w 641687"/>
                        <a:gd name="connsiteY32" fmla="*/ 1021820 h 1811967"/>
                        <a:gd name="connsiteX33" fmla="*/ 256204 w 641687"/>
                        <a:gd name="connsiteY33" fmla="*/ 1080091 h 1811967"/>
                        <a:gd name="connsiteX34" fmla="*/ 278616 w 641687"/>
                        <a:gd name="connsiteY34" fmla="*/ 1106985 h 1811967"/>
                        <a:gd name="connsiteX35" fmla="*/ 301028 w 641687"/>
                        <a:gd name="connsiteY35" fmla="*/ 1133879 h 1811967"/>
                        <a:gd name="connsiteX36" fmla="*/ 309992 w 641687"/>
                        <a:gd name="connsiteY36" fmla="*/ 1151809 h 1811967"/>
                        <a:gd name="connsiteX37" fmla="*/ 314475 w 641687"/>
                        <a:gd name="connsiteY37" fmla="*/ 1165256 h 1811967"/>
                        <a:gd name="connsiteX38" fmla="*/ 336887 w 641687"/>
                        <a:gd name="connsiteY38" fmla="*/ 1192150 h 1811967"/>
                        <a:gd name="connsiteX39" fmla="*/ 350334 w 641687"/>
                        <a:gd name="connsiteY39" fmla="*/ 1196632 h 1811967"/>
                        <a:gd name="connsiteX40" fmla="*/ 363781 w 641687"/>
                        <a:gd name="connsiteY40" fmla="*/ 1205597 h 1811967"/>
                        <a:gd name="connsiteX41" fmla="*/ 377228 w 641687"/>
                        <a:gd name="connsiteY41" fmla="*/ 1210079 h 1811967"/>
                        <a:gd name="connsiteX42" fmla="*/ 408604 w 641687"/>
                        <a:gd name="connsiteY42" fmla="*/ 1236973 h 1811967"/>
                        <a:gd name="connsiteX43" fmla="*/ 435498 w 641687"/>
                        <a:gd name="connsiteY43" fmla="*/ 1250420 h 1811967"/>
                        <a:gd name="connsiteX44" fmla="*/ 466875 w 641687"/>
                        <a:gd name="connsiteY44" fmla="*/ 1281797 h 1811967"/>
                        <a:gd name="connsiteX45" fmla="*/ 502734 w 641687"/>
                        <a:gd name="connsiteY45" fmla="*/ 1313173 h 1811967"/>
                        <a:gd name="connsiteX46" fmla="*/ 516181 w 641687"/>
                        <a:gd name="connsiteY46" fmla="*/ 1340068 h 1811967"/>
                        <a:gd name="connsiteX47" fmla="*/ 534110 w 641687"/>
                        <a:gd name="connsiteY47" fmla="*/ 1344550 h 1811967"/>
                        <a:gd name="connsiteX48" fmla="*/ 552040 w 641687"/>
                        <a:gd name="connsiteY48" fmla="*/ 1384891 h 1811967"/>
                        <a:gd name="connsiteX49" fmla="*/ 569969 w 641687"/>
                        <a:gd name="connsiteY49" fmla="*/ 1411785 h 1811967"/>
                        <a:gd name="connsiteX50" fmla="*/ 578934 w 641687"/>
                        <a:gd name="connsiteY50" fmla="*/ 1425232 h 1811967"/>
                        <a:gd name="connsiteX51" fmla="*/ 587898 w 641687"/>
                        <a:gd name="connsiteY51" fmla="*/ 1452126 h 1811967"/>
                        <a:gd name="connsiteX52" fmla="*/ 592381 w 641687"/>
                        <a:gd name="connsiteY52" fmla="*/ 1465573 h 1811967"/>
                        <a:gd name="connsiteX53" fmla="*/ 583416 w 641687"/>
                        <a:gd name="connsiteY53" fmla="*/ 1501432 h 1811967"/>
                        <a:gd name="connsiteX54" fmla="*/ 578934 w 641687"/>
                        <a:gd name="connsiteY54" fmla="*/ 1519362 h 1811967"/>
                        <a:gd name="connsiteX55" fmla="*/ 583416 w 641687"/>
                        <a:gd name="connsiteY55" fmla="*/ 1555220 h 1811967"/>
                        <a:gd name="connsiteX56" fmla="*/ 587898 w 641687"/>
                        <a:gd name="connsiteY56" fmla="*/ 1568668 h 1811967"/>
                        <a:gd name="connsiteX57" fmla="*/ 605828 w 641687"/>
                        <a:gd name="connsiteY57" fmla="*/ 1662797 h 1811967"/>
                        <a:gd name="connsiteX58" fmla="*/ 610310 w 641687"/>
                        <a:gd name="connsiteY58" fmla="*/ 1698656 h 1811967"/>
                        <a:gd name="connsiteX59" fmla="*/ 614792 w 641687"/>
                        <a:gd name="connsiteY59" fmla="*/ 1712103 h 1811967"/>
                        <a:gd name="connsiteX60" fmla="*/ 619275 w 641687"/>
                        <a:gd name="connsiteY60" fmla="*/ 1738997 h 1811967"/>
                        <a:gd name="connsiteX61" fmla="*/ 623757 w 641687"/>
                        <a:gd name="connsiteY61" fmla="*/ 1761409 h 1811967"/>
                        <a:gd name="connsiteX62" fmla="*/ 619275 w 641687"/>
                        <a:gd name="connsiteY62" fmla="*/ 1792785 h 1811967"/>
                        <a:gd name="connsiteX63" fmla="*/ 614792 w 641687"/>
                        <a:gd name="connsiteY63" fmla="*/ 1810715 h 1811967"/>
                        <a:gd name="connsiteX64" fmla="*/ 623757 w 641687"/>
                        <a:gd name="connsiteY64" fmla="*/ 1752444 h 1811967"/>
                        <a:gd name="connsiteX65" fmla="*/ 641687 w 641687"/>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103133 w 640648"/>
                        <a:gd name="connsiteY7" fmla="*/ 261985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85571 w 640648"/>
                        <a:gd name="connsiteY7" fmla="*/ 235709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110358 w 640648"/>
                        <a:gd name="connsiteY7" fmla="*/ 210052 h 1811967"/>
                        <a:gd name="connsiteX8" fmla="*/ 85571 w 640648"/>
                        <a:gd name="connsiteY8" fmla="*/ 235709 h 1811967"/>
                        <a:gd name="connsiteX9" fmla="*/ 52825 w 640648"/>
                        <a:gd name="connsiteY9" fmla="*/ 251009 h 1811967"/>
                        <a:gd name="connsiteX10" fmla="*/ 2514 w 640648"/>
                        <a:gd name="connsiteY10" fmla="*/ 296606 h 1811967"/>
                        <a:gd name="connsiteX11" fmla="*/ 9740 w 640648"/>
                        <a:gd name="connsiteY11" fmla="*/ 358432 h 1811967"/>
                        <a:gd name="connsiteX12" fmla="*/ 28674 w 640648"/>
                        <a:gd name="connsiteY12" fmla="*/ 369251 h 1811967"/>
                        <a:gd name="connsiteX13" fmla="*/ 41935 w 640648"/>
                        <a:gd name="connsiteY13" fmla="*/ 410365 h 1811967"/>
                        <a:gd name="connsiteX14" fmla="*/ 42119 w 640648"/>
                        <a:gd name="connsiteY14" fmla="*/ 438651 h 1811967"/>
                        <a:gd name="connsiteX15" fmla="*/ 68646 w 640648"/>
                        <a:gd name="connsiteY15" fmla="*/ 461836 h 1811967"/>
                        <a:gd name="connsiteX16" fmla="*/ 64347 w 640648"/>
                        <a:gd name="connsiteY16" fmla="*/ 478991 h 1811967"/>
                        <a:gd name="connsiteX17" fmla="*/ 77610 w 640648"/>
                        <a:gd name="connsiteY17" fmla="*/ 505577 h 1811967"/>
                        <a:gd name="connsiteX18" fmla="*/ 93801 w 640648"/>
                        <a:gd name="connsiteY18" fmla="*/ 560138 h 1811967"/>
                        <a:gd name="connsiteX19" fmla="*/ 102765 w 640648"/>
                        <a:gd name="connsiteY19" fmla="*/ 595997 h 1811967"/>
                        <a:gd name="connsiteX20" fmla="*/ 111730 w 640648"/>
                        <a:gd name="connsiteY20" fmla="*/ 654268 h 1811967"/>
                        <a:gd name="connsiteX21" fmla="*/ 120695 w 640648"/>
                        <a:gd name="connsiteY21" fmla="*/ 667715 h 1811967"/>
                        <a:gd name="connsiteX22" fmla="*/ 129659 w 640648"/>
                        <a:gd name="connsiteY22" fmla="*/ 685644 h 1811967"/>
                        <a:gd name="connsiteX23" fmla="*/ 147589 w 640648"/>
                        <a:gd name="connsiteY23" fmla="*/ 703573 h 1811967"/>
                        <a:gd name="connsiteX24" fmla="*/ 156553 w 640648"/>
                        <a:gd name="connsiteY24" fmla="*/ 717020 h 1811967"/>
                        <a:gd name="connsiteX25" fmla="*/ 162775 w 640648"/>
                        <a:gd name="connsiteY25" fmla="*/ 723357 h 1811967"/>
                        <a:gd name="connsiteX26" fmla="*/ 177961 w 640648"/>
                        <a:gd name="connsiteY26" fmla="*/ 758134 h 1811967"/>
                        <a:gd name="connsiteX27" fmla="*/ 188482 w 640648"/>
                        <a:gd name="connsiteY27" fmla="*/ 774209 h 1811967"/>
                        <a:gd name="connsiteX28" fmla="*/ 197631 w 640648"/>
                        <a:gd name="connsiteY28" fmla="*/ 796931 h 1811967"/>
                        <a:gd name="connsiteX29" fmla="*/ 209705 w 640648"/>
                        <a:gd name="connsiteY29" fmla="*/ 829079 h 1811967"/>
                        <a:gd name="connsiteX30" fmla="*/ 220778 w 640648"/>
                        <a:gd name="connsiteY30" fmla="*/ 860147 h 1811967"/>
                        <a:gd name="connsiteX31" fmla="*/ 217850 w 640648"/>
                        <a:gd name="connsiteY31" fmla="*/ 895232 h 1811967"/>
                        <a:gd name="connsiteX32" fmla="*/ 225895 w 640648"/>
                        <a:gd name="connsiteY32" fmla="*/ 953813 h 1811967"/>
                        <a:gd name="connsiteX33" fmla="*/ 241718 w 640648"/>
                        <a:gd name="connsiteY33" fmla="*/ 1021820 h 1811967"/>
                        <a:gd name="connsiteX34" fmla="*/ 255165 w 640648"/>
                        <a:gd name="connsiteY34" fmla="*/ 1080091 h 1811967"/>
                        <a:gd name="connsiteX35" fmla="*/ 277577 w 640648"/>
                        <a:gd name="connsiteY35" fmla="*/ 1106985 h 1811967"/>
                        <a:gd name="connsiteX36" fmla="*/ 299989 w 640648"/>
                        <a:gd name="connsiteY36" fmla="*/ 1133879 h 1811967"/>
                        <a:gd name="connsiteX37" fmla="*/ 308953 w 640648"/>
                        <a:gd name="connsiteY37" fmla="*/ 1151809 h 1811967"/>
                        <a:gd name="connsiteX38" fmla="*/ 313436 w 640648"/>
                        <a:gd name="connsiteY38" fmla="*/ 1165256 h 1811967"/>
                        <a:gd name="connsiteX39" fmla="*/ 335848 w 640648"/>
                        <a:gd name="connsiteY39" fmla="*/ 1192150 h 1811967"/>
                        <a:gd name="connsiteX40" fmla="*/ 349295 w 640648"/>
                        <a:gd name="connsiteY40" fmla="*/ 1196632 h 1811967"/>
                        <a:gd name="connsiteX41" fmla="*/ 362742 w 640648"/>
                        <a:gd name="connsiteY41" fmla="*/ 1205597 h 1811967"/>
                        <a:gd name="connsiteX42" fmla="*/ 376189 w 640648"/>
                        <a:gd name="connsiteY42" fmla="*/ 1210079 h 1811967"/>
                        <a:gd name="connsiteX43" fmla="*/ 407565 w 640648"/>
                        <a:gd name="connsiteY43" fmla="*/ 1236973 h 1811967"/>
                        <a:gd name="connsiteX44" fmla="*/ 434459 w 640648"/>
                        <a:gd name="connsiteY44" fmla="*/ 1250420 h 1811967"/>
                        <a:gd name="connsiteX45" fmla="*/ 465836 w 640648"/>
                        <a:gd name="connsiteY45" fmla="*/ 1281797 h 1811967"/>
                        <a:gd name="connsiteX46" fmla="*/ 501695 w 640648"/>
                        <a:gd name="connsiteY46" fmla="*/ 1313173 h 1811967"/>
                        <a:gd name="connsiteX47" fmla="*/ 515142 w 640648"/>
                        <a:gd name="connsiteY47" fmla="*/ 1340068 h 1811967"/>
                        <a:gd name="connsiteX48" fmla="*/ 533071 w 640648"/>
                        <a:gd name="connsiteY48" fmla="*/ 1344550 h 1811967"/>
                        <a:gd name="connsiteX49" fmla="*/ 551001 w 640648"/>
                        <a:gd name="connsiteY49" fmla="*/ 1384891 h 1811967"/>
                        <a:gd name="connsiteX50" fmla="*/ 568930 w 640648"/>
                        <a:gd name="connsiteY50" fmla="*/ 1411785 h 1811967"/>
                        <a:gd name="connsiteX51" fmla="*/ 577895 w 640648"/>
                        <a:gd name="connsiteY51" fmla="*/ 1425232 h 1811967"/>
                        <a:gd name="connsiteX52" fmla="*/ 586859 w 640648"/>
                        <a:gd name="connsiteY52" fmla="*/ 1452126 h 1811967"/>
                        <a:gd name="connsiteX53" fmla="*/ 591342 w 640648"/>
                        <a:gd name="connsiteY53" fmla="*/ 1465573 h 1811967"/>
                        <a:gd name="connsiteX54" fmla="*/ 582377 w 640648"/>
                        <a:gd name="connsiteY54" fmla="*/ 1501432 h 1811967"/>
                        <a:gd name="connsiteX55" fmla="*/ 577895 w 640648"/>
                        <a:gd name="connsiteY55" fmla="*/ 1519362 h 1811967"/>
                        <a:gd name="connsiteX56" fmla="*/ 582377 w 640648"/>
                        <a:gd name="connsiteY56" fmla="*/ 1555220 h 1811967"/>
                        <a:gd name="connsiteX57" fmla="*/ 586859 w 640648"/>
                        <a:gd name="connsiteY57" fmla="*/ 1568668 h 1811967"/>
                        <a:gd name="connsiteX58" fmla="*/ 604789 w 640648"/>
                        <a:gd name="connsiteY58" fmla="*/ 1662797 h 1811967"/>
                        <a:gd name="connsiteX59" fmla="*/ 609271 w 640648"/>
                        <a:gd name="connsiteY59" fmla="*/ 1698656 h 1811967"/>
                        <a:gd name="connsiteX60" fmla="*/ 613753 w 640648"/>
                        <a:gd name="connsiteY60" fmla="*/ 1712103 h 1811967"/>
                        <a:gd name="connsiteX61" fmla="*/ 618236 w 640648"/>
                        <a:gd name="connsiteY61" fmla="*/ 1738997 h 1811967"/>
                        <a:gd name="connsiteX62" fmla="*/ 622718 w 640648"/>
                        <a:gd name="connsiteY62" fmla="*/ 1761409 h 1811967"/>
                        <a:gd name="connsiteX63" fmla="*/ 618236 w 640648"/>
                        <a:gd name="connsiteY63" fmla="*/ 1792785 h 1811967"/>
                        <a:gd name="connsiteX64" fmla="*/ 613753 w 640648"/>
                        <a:gd name="connsiteY64" fmla="*/ 1810715 h 1811967"/>
                        <a:gd name="connsiteX65" fmla="*/ 622718 w 640648"/>
                        <a:gd name="connsiteY65" fmla="*/ 1752444 h 1811967"/>
                        <a:gd name="connsiteX66" fmla="*/ 640648 w 640648"/>
                        <a:gd name="connsiteY66"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10358 w 640648"/>
                        <a:gd name="connsiteY6" fmla="*/ 210052 h 1811967"/>
                        <a:gd name="connsiteX7" fmla="*/ 85571 w 640648"/>
                        <a:gd name="connsiteY7" fmla="*/ 235709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51001 w 640648"/>
                        <a:gd name="connsiteY47" fmla="*/ 1384891 h 1811967"/>
                        <a:gd name="connsiteX48" fmla="*/ 568930 w 640648"/>
                        <a:gd name="connsiteY48" fmla="*/ 1411785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51001 w 640648"/>
                        <a:gd name="connsiteY47" fmla="*/ 1384891 h 1811967"/>
                        <a:gd name="connsiteX48" fmla="*/ 606563 w 640648"/>
                        <a:gd name="connsiteY48" fmla="*/ 1393767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93650 w 640648"/>
                        <a:gd name="connsiteY47" fmla="*/ 1366873 h 1811967"/>
                        <a:gd name="connsiteX48" fmla="*/ 606563 w 640648"/>
                        <a:gd name="connsiteY48" fmla="*/ 1393767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47757 w 640648"/>
                        <a:gd name="connsiteY45" fmla="*/ 1306285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01695 w 640648"/>
                        <a:gd name="connsiteY45" fmla="*/ 1313173 h 1811967"/>
                        <a:gd name="connsiteX46" fmla="*/ 547757 w 640648"/>
                        <a:gd name="connsiteY46" fmla="*/ 1306285 h 1811967"/>
                        <a:gd name="connsiteX47" fmla="*/ 550632 w 640648"/>
                        <a:gd name="connsiteY47" fmla="*/ 1337793 h 1811967"/>
                        <a:gd name="connsiteX48" fmla="*/ 593650 w 640648"/>
                        <a:gd name="connsiteY48" fmla="*/ 1366873 h 1811967"/>
                        <a:gd name="connsiteX49" fmla="*/ 606563 w 640648"/>
                        <a:gd name="connsiteY49" fmla="*/ 1393767 h 1811967"/>
                        <a:gd name="connsiteX50" fmla="*/ 592949 w 640648"/>
                        <a:gd name="connsiteY50" fmla="*/ 1416223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01695 w 640648"/>
                        <a:gd name="connsiteY45" fmla="*/ 1313173 h 1811967"/>
                        <a:gd name="connsiteX46" fmla="*/ 547757 w 640648"/>
                        <a:gd name="connsiteY46" fmla="*/ 1306285 h 1811967"/>
                        <a:gd name="connsiteX47" fmla="*/ 550632 w 640648"/>
                        <a:gd name="connsiteY47" fmla="*/ 1337793 h 1811967"/>
                        <a:gd name="connsiteX48" fmla="*/ 593650 w 640648"/>
                        <a:gd name="connsiteY48" fmla="*/ 1366873 h 1811967"/>
                        <a:gd name="connsiteX49" fmla="*/ 606563 w 640648"/>
                        <a:gd name="connsiteY49" fmla="*/ 1393767 h 1811967"/>
                        <a:gd name="connsiteX50" fmla="*/ 592949 w 640648"/>
                        <a:gd name="connsiteY50" fmla="*/ 1416223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604957 w 640648"/>
                        <a:gd name="connsiteY52" fmla="*/ 1505936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37624 w 640648"/>
                        <a:gd name="connsiteY65" fmla="*/ 1734427 h 1811967"/>
                        <a:gd name="connsiteX66" fmla="*/ 640648 w 640648"/>
                        <a:gd name="connsiteY66"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37624 w 640648"/>
                        <a:gd name="connsiteY64" fmla="*/ 1734427 h 1811967"/>
                        <a:gd name="connsiteX65" fmla="*/ 640648 w 640648"/>
                        <a:gd name="connsiteY65" fmla="*/ 1725550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52020 w 637624"/>
                        <a:gd name="connsiteY42" fmla="*/ 1245915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52020 w 637624"/>
                        <a:gd name="connsiteY42" fmla="*/ 1245915 h 1811967"/>
                        <a:gd name="connsiteX43" fmla="*/ 495942 w 637624"/>
                        <a:gd name="connsiteY43" fmla="*/ 1268283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599038 w 637624"/>
                        <a:gd name="connsiteY48" fmla="*/ 1389262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08953 w 637624"/>
                        <a:gd name="connsiteY34" fmla="*/ 1151809 h 1811967"/>
                        <a:gd name="connsiteX35" fmla="*/ 313436 w 637624"/>
                        <a:gd name="connsiteY35" fmla="*/ 1165256 h 1811967"/>
                        <a:gd name="connsiteX36" fmla="*/ 335848 w 637624"/>
                        <a:gd name="connsiteY36" fmla="*/ 1192150 h 1811967"/>
                        <a:gd name="connsiteX37" fmla="*/ 349295 w 637624"/>
                        <a:gd name="connsiteY37" fmla="*/ 1196632 h 1811967"/>
                        <a:gd name="connsiteX38" fmla="*/ 362742 w 637624"/>
                        <a:gd name="connsiteY38" fmla="*/ 1205597 h 1811967"/>
                        <a:gd name="connsiteX39" fmla="*/ 376189 w 637624"/>
                        <a:gd name="connsiteY39" fmla="*/ 1210079 h 1811967"/>
                        <a:gd name="connsiteX40" fmla="*/ 440179 w 637624"/>
                        <a:gd name="connsiteY40" fmla="*/ 1218955 h 1811967"/>
                        <a:gd name="connsiteX41" fmla="*/ 474599 w 637624"/>
                        <a:gd name="connsiteY41" fmla="*/ 1241411 h 1811967"/>
                        <a:gd name="connsiteX42" fmla="*/ 495942 w 637624"/>
                        <a:gd name="connsiteY42" fmla="*/ 1268283 h 1811967"/>
                        <a:gd name="connsiteX43" fmla="*/ 524728 w 637624"/>
                        <a:gd name="connsiteY43" fmla="*/ 1288489 h 1811967"/>
                        <a:gd name="connsiteX44" fmla="*/ 547757 w 637624"/>
                        <a:gd name="connsiteY44" fmla="*/ 1306285 h 1811967"/>
                        <a:gd name="connsiteX45" fmla="*/ 568193 w 637624"/>
                        <a:gd name="connsiteY45" fmla="*/ 1333289 h 1811967"/>
                        <a:gd name="connsiteX46" fmla="*/ 593650 w 637624"/>
                        <a:gd name="connsiteY46" fmla="*/ 1366873 h 1811967"/>
                        <a:gd name="connsiteX47" fmla="*/ 619108 w 637624"/>
                        <a:gd name="connsiteY47" fmla="*/ 1384758 h 1811967"/>
                        <a:gd name="connsiteX48" fmla="*/ 615529 w 637624"/>
                        <a:gd name="connsiteY48" fmla="*/ 1413970 h 1811967"/>
                        <a:gd name="connsiteX49" fmla="*/ 601912 w 637624"/>
                        <a:gd name="connsiteY49" fmla="*/ 1447622 h 1811967"/>
                        <a:gd name="connsiteX50" fmla="*/ 591342 w 637624"/>
                        <a:gd name="connsiteY50" fmla="*/ 1465573 h 1811967"/>
                        <a:gd name="connsiteX51" fmla="*/ 592412 w 637624"/>
                        <a:gd name="connsiteY51" fmla="*/ 1503684 h 1811967"/>
                        <a:gd name="connsiteX52" fmla="*/ 597965 w 637624"/>
                        <a:gd name="connsiteY52" fmla="*/ 1519362 h 1811967"/>
                        <a:gd name="connsiteX53" fmla="*/ 597430 w 637624"/>
                        <a:gd name="connsiteY53" fmla="*/ 1555220 h 1811967"/>
                        <a:gd name="connsiteX54" fmla="*/ 586859 w 637624"/>
                        <a:gd name="connsiteY54" fmla="*/ 1568668 h 1811967"/>
                        <a:gd name="connsiteX55" fmla="*/ 597483 w 637624"/>
                        <a:gd name="connsiteY55" fmla="*/ 1597042 h 1811967"/>
                        <a:gd name="connsiteX56" fmla="*/ 604789 w 637624"/>
                        <a:gd name="connsiteY56" fmla="*/ 1662797 h 1811967"/>
                        <a:gd name="connsiteX57" fmla="*/ 613753 w 637624"/>
                        <a:gd name="connsiteY57" fmla="*/ 1712103 h 1811967"/>
                        <a:gd name="connsiteX58" fmla="*/ 618236 w 637624"/>
                        <a:gd name="connsiteY58" fmla="*/ 1738997 h 1811967"/>
                        <a:gd name="connsiteX59" fmla="*/ 622718 w 637624"/>
                        <a:gd name="connsiteY59" fmla="*/ 1761409 h 1811967"/>
                        <a:gd name="connsiteX60" fmla="*/ 618236 w 637624"/>
                        <a:gd name="connsiteY60" fmla="*/ 1792785 h 1811967"/>
                        <a:gd name="connsiteX61" fmla="*/ 613753 w 637624"/>
                        <a:gd name="connsiteY61" fmla="*/ 1810715 h 1811967"/>
                        <a:gd name="connsiteX62" fmla="*/ 622718 w 637624"/>
                        <a:gd name="connsiteY62" fmla="*/ 1752444 h 1811967"/>
                        <a:gd name="connsiteX63" fmla="*/ 637624 w 637624"/>
                        <a:gd name="connsiteY63"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13436 w 637624"/>
                        <a:gd name="connsiteY34" fmla="*/ 1165256 h 1811967"/>
                        <a:gd name="connsiteX35" fmla="*/ 335848 w 637624"/>
                        <a:gd name="connsiteY35" fmla="*/ 1192150 h 1811967"/>
                        <a:gd name="connsiteX36" fmla="*/ 349295 w 637624"/>
                        <a:gd name="connsiteY36" fmla="*/ 1196632 h 1811967"/>
                        <a:gd name="connsiteX37" fmla="*/ 362742 w 637624"/>
                        <a:gd name="connsiteY37" fmla="*/ 1205597 h 1811967"/>
                        <a:gd name="connsiteX38" fmla="*/ 376189 w 637624"/>
                        <a:gd name="connsiteY38" fmla="*/ 1210079 h 1811967"/>
                        <a:gd name="connsiteX39" fmla="*/ 440179 w 637624"/>
                        <a:gd name="connsiteY39" fmla="*/ 1218955 h 1811967"/>
                        <a:gd name="connsiteX40" fmla="*/ 474599 w 637624"/>
                        <a:gd name="connsiteY40" fmla="*/ 1241411 h 1811967"/>
                        <a:gd name="connsiteX41" fmla="*/ 495942 w 637624"/>
                        <a:gd name="connsiteY41" fmla="*/ 1268283 h 1811967"/>
                        <a:gd name="connsiteX42" fmla="*/ 524728 w 637624"/>
                        <a:gd name="connsiteY42" fmla="*/ 1288489 h 1811967"/>
                        <a:gd name="connsiteX43" fmla="*/ 547757 w 637624"/>
                        <a:gd name="connsiteY43" fmla="*/ 1306285 h 1811967"/>
                        <a:gd name="connsiteX44" fmla="*/ 568193 w 637624"/>
                        <a:gd name="connsiteY44" fmla="*/ 1333289 h 1811967"/>
                        <a:gd name="connsiteX45" fmla="*/ 593650 w 637624"/>
                        <a:gd name="connsiteY45" fmla="*/ 1366873 h 1811967"/>
                        <a:gd name="connsiteX46" fmla="*/ 619108 w 637624"/>
                        <a:gd name="connsiteY46" fmla="*/ 1384758 h 1811967"/>
                        <a:gd name="connsiteX47" fmla="*/ 615529 w 637624"/>
                        <a:gd name="connsiteY47" fmla="*/ 1413970 h 1811967"/>
                        <a:gd name="connsiteX48" fmla="*/ 601912 w 637624"/>
                        <a:gd name="connsiteY48" fmla="*/ 1447622 h 1811967"/>
                        <a:gd name="connsiteX49" fmla="*/ 591342 w 637624"/>
                        <a:gd name="connsiteY49" fmla="*/ 1465573 h 1811967"/>
                        <a:gd name="connsiteX50" fmla="*/ 592412 w 637624"/>
                        <a:gd name="connsiteY50" fmla="*/ 1503684 h 1811967"/>
                        <a:gd name="connsiteX51" fmla="*/ 597965 w 637624"/>
                        <a:gd name="connsiteY51" fmla="*/ 1519362 h 1811967"/>
                        <a:gd name="connsiteX52" fmla="*/ 597430 w 637624"/>
                        <a:gd name="connsiteY52" fmla="*/ 1555220 h 1811967"/>
                        <a:gd name="connsiteX53" fmla="*/ 586859 w 637624"/>
                        <a:gd name="connsiteY53" fmla="*/ 1568668 h 1811967"/>
                        <a:gd name="connsiteX54" fmla="*/ 597483 w 637624"/>
                        <a:gd name="connsiteY54" fmla="*/ 1597042 h 1811967"/>
                        <a:gd name="connsiteX55" fmla="*/ 604789 w 637624"/>
                        <a:gd name="connsiteY55" fmla="*/ 1662797 h 1811967"/>
                        <a:gd name="connsiteX56" fmla="*/ 613753 w 637624"/>
                        <a:gd name="connsiteY56" fmla="*/ 1712103 h 1811967"/>
                        <a:gd name="connsiteX57" fmla="*/ 618236 w 637624"/>
                        <a:gd name="connsiteY57" fmla="*/ 1738997 h 1811967"/>
                        <a:gd name="connsiteX58" fmla="*/ 622718 w 637624"/>
                        <a:gd name="connsiteY58" fmla="*/ 1761409 h 1811967"/>
                        <a:gd name="connsiteX59" fmla="*/ 618236 w 637624"/>
                        <a:gd name="connsiteY59" fmla="*/ 1792785 h 1811967"/>
                        <a:gd name="connsiteX60" fmla="*/ 613753 w 637624"/>
                        <a:gd name="connsiteY60" fmla="*/ 1810715 h 1811967"/>
                        <a:gd name="connsiteX61" fmla="*/ 622718 w 637624"/>
                        <a:gd name="connsiteY61" fmla="*/ 1752444 h 1811967"/>
                        <a:gd name="connsiteX62" fmla="*/ 637624 w 637624"/>
                        <a:gd name="connsiteY62"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62742 w 637624"/>
                        <a:gd name="connsiteY36" fmla="*/ 1205597 h 1811967"/>
                        <a:gd name="connsiteX37" fmla="*/ 376189 w 637624"/>
                        <a:gd name="connsiteY37" fmla="*/ 1210079 h 1811967"/>
                        <a:gd name="connsiteX38" fmla="*/ 440179 w 637624"/>
                        <a:gd name="connsiteY38" fmla="*/ 1218955 h 1811967"/>
                        <a:gd name="connsiteX39" fmla="*/ 474599 w 637624"/>
                        <a:gd name="connsiteY39" fmla="*/ 1241411 h 1811967"/>
                        <a:gd name="connsiteX40" fmla="*/ 495942 w 637624"/>
                        <a:gd name="connsiteY40" fmla="*/ 1268283 h 1811967"/>
                        <a:gd name="connsiteX41" fmla="*/ 524728 w 637624"/>
                        <a:gd name="connsiteY41" fmla="*/ 1288489 h 1811967"/>
                        <a:gd name="connsiteX42" fmla="*/ 547757 w 637624"/>
                        <a:gd name="connsiteY42" fmla="*/ 1306285 h 1811967"/>
                        <a:gd name="connsiteX43" fmla="*/ 568193 w 637624"/>
                        <a:gd name="connsiteY43" fmla="*/ 1333289 h 1811967"/>
                        <a:gd name="connsiteX44" fmla="*/ 593650 w 637624"/>
                        <a:gd name="connsiteY44" fmla="*/ 1366873 h 1811967"/>
                        <a:gd name="connsiteX45" fmla="*/ 619108 w 637624"/>
                        <a:gd name="connsiteY45" fmla="*/ 1384758 h 1811967"/>
                        <a:gd name="connsiteX46" fmla="*/ 615529 w 637624"/>
                        <a:gd name="connsiteY46" fmla="*/ 1413970 h 1811967"/>
                        <a:gd name="connsiteX47" fmla="*/ 601912 w 637624"/>
                        <a:gd name="connsiteY47" fmla="*/ 1447622 h 1811967"/>
                        <a:gd name="connsiteX48" fmla="*/ 591342 w 637624"/>
                        <a:gd name="connsiteY48" fmla="*/ 1465573 h 1811967"/>
                        <a:gd name="connsiteX49" fmla="*/ 592412 w 637624"/>
                        <a:gd name="connsiteY49" fmla="*/ 1503684 h 1811967"/>
                        <a:gd name="connsiteX50" fmla="*/ 597965 w 637624"/>
                        <a:gd name="connsiteY50" fmla="*/ 1519362 h 1811967"/>
                        <a:gd name="connsiteX51" fmla="*/ 597430 w 637624"/>
                        <a:gd name="connsiteY51" fmla="*/ 1555220 h 1811967"/>
                        <a:gd name="connsiteX52" fmla="*/ 586859 w 637624"/>
                        <a:gd name="connsiteY52" fmla="*/ 1568668 h 1811967"/>
                        <a:gd name="connsiteX53" fmla="*/ 597483 w 637624"/>
                        <a:gd name="connsiteY53" fmla="*/ 1597042 h 1811967"/>
                        <a:gd name="connsiteX54" fmla="*/ 604789 w 637624"/>
                        <a:gd name="connsiteY54" fmla="*/ 1662797 h 1811967"/>
                        <a:gd name="connsiteX55" fmla="*/ 613753 w 637624"/>
                        <a:gd name="connsiteY55" fmla="*/ 1712103 h 1811967"/>
                        <a:gd name="connsiteX56" fmla="*/ 618236 w 637624"/>
                        <a:gd name="connsiteY56" fmla="*/ 1738997 h 1811967"/>
                        <a:gd name="connsiteX57" fmla="*/ 622718 w 637624"/>
                        <a:gd name="connsiteY57" fmla="*/ 1761409 h 1811967"/>
                        <a:gd name="connsiteX58" fmla="*/ 618236 w 637624"/>
                        <a:gd name="connsiteY58" fmla="*/ 1792785 h 1811967"/>
                        <a:gd name="connsiteX59" fmla="*/ 613753 w 637624"/>
                        <a:gd name="connsiteY59" fmla="*/ 1810715 h 1811967"/>
                        <a:gd name="connsiteX60" fmla="*/ 622718 w 637624"/>
                        <a:gd name="connsiteY60" fmla="*/ 1752444 h 1811967"/>
                        <a:gd name="connsiteX61" fmla="*/ 637624 w 637624"/>
                        <a:gd name="connsiteY61"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49295 w 637624"/>
                        <a:gd name="connsiteY34" fmla="*/ 1196632 h 1811967"/>
                        <a:gd name="connsiteX35" fmla="*/ 376189 w 637624"/>
                        <a:gd name="connsiteY35" fmla="*/ 1210079 h 1811967"/>
                        <a:gd name="connsiteX36" fmla="*/ 440179 w 637624"/>
                        <a:gd name="connsiteY36" fmla="*/ 1218955 h 1811967"/>
                        <a:gd name="connsiteX37" fmla="*/ 474599 w 637624"/>
                        <a:gd name="connsiteY37" fmla="*/ 1241411 h 1811967"/>
                        <a:gd name="connsiteX38" fmla="*/ 495942 w 637624"/>
                        <a:gd name="connsiteY38" fmla="*/ 1268283 h 1811967"/>
                        <a:gd name="connsiteX39" fmla="*/ 524728 w 637624"/>
                        <a:gd name="connsiteY39" fmla="*/ 1288489 h 1811967"/>
                        <a:gd name="connsiteX40" fmla="*/ 547757 w 637624"/>
                        <a:gd name="connsiteY40" fmla="*/ 1306285 h 1811967"/>
                        <a:gd name="connsiteX41" fmla="*/ 568193 w 637624"/>
                        <a:gd name="connsiteY41" fmla="*/ 1333289 h 1811967"/>
                        <a:gd name="connsiteX42" fmla="*/ 593650 w 637624"/>
                        <a:gd name="connsiteY42" fmla="*/ 1366873 h 1811967"/>
                        <a:gd name="connsiteX43" fmla="*/ 619108 w 637624"/>
                        <a:gd name="connsiteY43" fmla="*/ 1384758 h 1811967"/>
                        <a:gd name="connsiteX44" fmla="*/ 615529 w 637624"/>
                        <a:gd name="connsiteY44" fmla="*/ 1413970 h 1811967"/>
                        <a:gd name="connsiteX45" fmla="*/ 601912 w 637624"/>
                        <a:gd name="connsiteY45" fmla="*/ 1447622 h 1811967"/>
                        <a:gd name="connsiteX46" fmla="*/ 591342 w 637624"/>
                        <a:gd name="connsiteY46" fmla="*/ 1465573 h 1811967"/>
                        <a:gd name="connsiteX47" fmla="*/ 592412 w 637624"/>
                        <a:gd name="connsiteY47" fmla="*/ 1503684 h 1811967"/>
                        <a:gd name="connsiteX48" fmla="*/ 597965 w 637624"/>
                        <a:gd name="connsiteY48" fmla="*/ 1519362 h 1811967"/>
                        <a:gd name="connsiteX49" fmla="*/ 597430 w 637624"/>
                        <a:gd name="connsiteY49" fmla="*/ 1555220 h 1811967"/>
                        <a:gd name="connsiteX50" fmla="*/ 586859 w 637624"/>
                        <a:gd name="connsiteY50" fmla="*/ 1568668 h 1811967"/>
                        <a:gd name="connsiteX51" fmla="*/ 597483 w 637624"/>
                        <a:gd name="connsiteY51" fmla="*/ 1597042 h 1811967"/>
                        <a:gd name="connsiteX52" fmla="*/ 604789 w 637624"/>
                        <a:gd name="connsiteY52" fmla="*/ 1662797 h 1811967"/>
                        <a:gd name="connsiteX53" fmla="*/ 613753 w 637624"/>
                        <a:gd name="connsiteY53" fmla="*/ 1712103 h 1811967"/>
                        <a:gd name="connsiteX54" fmla="*/ 618236 w 637624"/>
                        <a:gd name="connsiteY54" fmla="*/ 1738997 h 1811967"/>
                        <a:gd name="connsiteX55" fmla="*/ 622718 w 637624"/>
                        <a:gd name="connsiteY55" fmla="*/ 1761409 h 1811967"/>
                        <a:gd name="connsiteX56" fmla="*/ 618236 w 637624"/>
                        <a:gd name="connsiteY56" fmla="*/ 1792785 h 1811967"/>
                        <a:gd name="connsiteX57" fmla="*/ 613753 w 637624"/>
                        <a:gd name="connsiteY57" fmla="*/ 1810715 h 1811967"/>
                        <a:gd name="connsiteX58" fmla="*/ 622718 w 637624"/>
                        <a:gd name="connsiteY58" fmla="*/ 1752444 h 1811967"/>
                        <a:gd name="connsiteX59" fmla="*/ 637624 w 637624"/>
                        <a:gd name="connsiteY59"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49295 w 637624"/>
                        <a:gd name="connsiteY34" fmla="*/ 1196632 h 1811967"/>
                        <a:gd name="connsiteX35" fmla="*/ 409324 w 637624"/>
                        <a:gd name="connsiteY35" fmla="*/ 1175877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2412 w 637624"/>
                        <a:gd name="connsiteY47" fmla="*/ 1503684 h 1811967"/>
                        <a:gd name="connsiteX48" fmla="*/ 597965 w 637624"/>
                        <a:gd name="connsiteY48" fmla="*/ 1519362 h 1811967"/>
                        <a:gd name="connsiteX49" fmla="*/ 597430 w 637624"/>
                        <a:gd name="connsiteY49" fmla="*/ 1555220 h 1811967"/>
                        <a:gd name="connsiteX50" fmla="*/ 586859 w 637624"/>
                        <a:gd name="connsiteY50" fmla="*/ 1568668 h 1811967"/>
                        <a:gd name="connsiteX51" fmla="*/ 597483 w 637624"/>
                        <a:gd name="connsiteY51" fmla="*/ 1597042 h 1811967"/>
                        <a:gd name="connsiteX52" fmla="*/ 604789 w 637624"/>
                        <a:gd name="connsiteY52" fmla="*/ 1662797 h 1811967"/>
                        <a:gd name="connsiteX53" fmla="*/ 613753 w 637624"/>
                        <a:gd name="connsiteY53" fmla="*/ 1712103 h 1811967"/>
                        <a:gd name="connsiteX54" fmla="*/ 618236 w 637624"/>
                        <a:gd name="connsiteY54" fmla="*/ 1738997 h 1811967"/>
                        <a:gd name="connsiteX55" fmla="*/ 622718 w 637624"/>
                        <a:gd name="connsiteY55" fmla="*/ 1761409 h 1811967"/>
                        <a:gd name="connsiteX56" fmla="*/ 618236 w 637624"/>
                        <a:gd name="connsiteY56" fmla="*/ 1792785 h 1811967"/>
                        <a:gd name="connsiteX57" fmla="*/ 613753 w 637624"/>
                        <a:gd name="connsiteY57" fmla="*/ 1810715 h 1811967"/>
                        <a:gd name="connsiteX58" fmla="*/ 622718 w 637624"/>
                        <a:gd name="connsiteY58" fmla="*/ 1752444 h 1811967"/>
                        <a:gd name="connsiteX59" fmla="*/ 637624 w 637624"/>
                        <a:gd name="connsiteY59"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86859 w 637624"/>
                        <a:gd name="connsiteY49" fmla="*/ 1568668 h 1811967"/>
                        <a:gd name="connsiteX50" fmla="*/ 597483 w 637624"/>
                        <a:gd name="connsiteY50" fmla="*/ 1597042 h 1811967"/>
                        <a:gd name="connsiteX51" fmla="*/ 604789 w 637624"/>
                        <a:gd name="connsiteY51" fmla="*/ 1662797 h 1811967"/>
                        <a:gd name="connsiteX52" fmla="*/ 613753 w 637624"/>
                        <a:gd name="connsiteY52" fmla="*/ 1712103 h 1811967"/>
                        <a:gd name="connsiteX53" fmla="*/ 618236 w 637624"/>
                        <a:gd name="connsiteY53" fmla="*/ 1738997 h 1811967"/>
                        <a:gd name="connsiteX54" fmla="*/ 622718 w 637624"/>
                        <a:gd name="connsiteY54" fmla="*/ 1761409 h 1811967"/>
                        <a:gd name="connsiteX55" fmla="*/ 618236 w 637624"/>
                        <a:gd name="connsiteY55" fmla="*/ 1792785 h 1811967"/>
                        <a:gd name="connsiteX56" fmla="*/ 613753 w 637624"/>
                        <a:gd name="connsiteY56" fmla="*/ 1810715 h 1811967"/>
                        <a:gd name="connsiteX57" fmla="*/ 622718 w 637624"/>
                        <a:gd name="connsiteY57" fmla="*/ 1752444 h 1811967"/>
                        <a:gd name="connsiteX58" fmla="*/ 637624 w 637624"/>
                        <a:gd name="connsiteY58"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3753 w 637624"/>
                        <a:gd name="connsiteY51" fmla="*/ 1712103 h 1811967"/>
                        <a:gd name="connsiteX52" fmla="*/ 618236 w 637624"/>
                        <a:gd name="connsiteY52" fmla="*/ 1738997 h 1811967"/>
                        <a:gd name="connsiteX53" fmla="*/ 622718 w 637624"/>
                        <a:gd name="connsiteY53" fmla="*/ 1761409 h 1811967"/>
                        <a:gd name="connsiteX54" fmla="*/ 618236 w 637624"/>
                        <a:gd name="connsiteY54" fmla="*/ 1792785 h 1811967"/>
                        <a:gd name="connsiteX55" fmla="*/ 613753 w 637624"/>
                        <a:gd name="connsiteY55" fmla="*/ 1810715 h 1811967"/>
                        <a:gd name="connsiteX56" fmla="*/ 622718 w 637624"/>
                        <a:gd name="connsiteY56" fmla="*/ 1752444 h 1811967"/>
                        <a:gd name="connsiteX57" fmla="*/ 637624 w 637624"/>
                        <a:gd name="connsiteY57"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6929 w 637624"/>
                        <a:gd name="connsiteY46" fmla="*/ 1465640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6929 w 637624"/>
                        <a:gd name="connsiteY46" fmla="*/ 1465640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597262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23200"/>
                        <a:gd name="connsiteY0" fmla="*/ 0 h 1811967"/>
                        <a:gd name="connsiteX1" fmla="*/ 282964 w 623200"/>
                        <a:gd name="connsiteY1" fmla="*/ 82535 h 1811967"/>
                        <a:gd name="connsiteX2" fmla="*/ 208235 w 623200"/>
                        <a:gd name="connsiteY2" fmla="*/ 136478 h 1811967"/>
                        <a:gd name="connsiteX3" fmla="*/ 174483 w 623200"/>
                        <a:gd name="connsiteY3" fmla="*/ 165691 h 1811967"/>
                        <a:gd name="connsiteX4" fmla="*/ 134509 w 623200"/>
                        <a:gd name="connsiteY4" fmla="*/ 202168 h 1811967"/>
                        <a:gd name="connsiteX5" fmla="*/ 110358 w 623200"/>
                        <a:gd name="connsiteY5" fmla="*/ 210052 h 1811967"/>
                        <a:gd name="connsiteX6" fmla="*/ 85571 w 623200"/>
                        <a:gd name="connsiteY6" fmla="*/ 235709 h 1811967"/>
                        <a:gd name="connsiteX7" fmla="*/ 52825 w 623200"/>
                        <a:gd name="connsiteY7" fmla="*/ 251009 h 1811967"/>
                        <a:gd name="connsiteX8" fmla="*/ 2514 w 623200"/>
                        <a:gd name="connsiteY8" fmla="*/ 296606 h 1811967"/>
                        <a:gd name="connsiteX9" fmla="*/ 9740 w 623200"/>
                        <a:gd name="connsiteY9" fmla="*/ 358432 h 1811967"/>
                        <a:gd name="connsiteX10" fmla="*/ 28674 w 623200"/>
                        <a:gd name="connsiteY10" fmla="*/ 369251 h 1811967"/>
                        <a:gd name="connsiteX11" fmla="*/ 41935 w 623200"/>
                        <a:gd name="connsiteY11" fmla="*/ 410365 h 1811967"/>
                        <a:gd name="connsiteX12" fmla="*/ 42119 w 623200"/>
                        <a:gd name="connsiteY12" fmla="*/ 438651 h 1811967"/>
                        <a:gd name="connsiteX13" fmla="*/ 68646 w 623200"/>
                        <a:gd name="connsiteY13" fmla="*/ 461836 h 1811967"/>
                        <a:gd name="connsiteX14" fmla="*/ 64347 w 623200"/>
                        <a:gd name="connsiteY14" fmla="*/ 478991 h 1811967"/>
                        <a:gd name="connsiteX15" fmla="*/ 77610 w 623200"/>
                        <a:gd name="connsiteY15" fmla="*/ 505577 h 1811967"/>
                        <a:gd name="connsiteX16" fmla="*/ 93801 w 623200"/>
                        <a:gd name="connsiteY16" fmla="*/ 560138 h 1811967"/>
                        <a:gd name="connsiteX17" fmla="*/ 102765 w 623200"/>
                        <a:gd name="connsiteY17" fmla="*/ 595997 h 1811967"/>
                        <a:gd name="connsiteX18" fmla="*/ 111730 w 623200"/>
                        <a:gd name="connsiteY18" fmla="*/ 654268 h 1811967"/>
                        <a:gd name="connsiteX19" fmla="*/ 120695 w 623200"/>
                        <a:gd name="connsiteY19" fmla="*/ 667715 h 1811967"/>
                        <a:gd name="connsiteX20" fmla="*/ 129659 w 623200"/>
                        <a:gd name="connsiteY20" fmla="*/ 685644 h 1811967"/>
                        <a:gd name="connsiteX21" fmla="*/ 147589 w 623200"/>
                        <a:gd name="connsiteY21" fmla="*/ 703573 h 1811967"/>
                        <a:gd name="connsiteX22" fmla="*/ 156553 w 623200"/>
                        <a:gd name="connsiteY22" fmla="*/ 717020 h 1811967"/>
                        <a:gd name="connsiteX23" fmla="*/ 162775 w 623200"/>
                        <a:gd name="connsiteY23" fmla="*/ 723357 h 1811967"/>
                        <a:gd name="connsiteX24" fmla="*/ 177961 w 623200"/>
                        <a:gd name="connsiteY24" fmla="*/ 758134 h 1811967"/>
                        <a:gd name="connsiteX25" fmla="*/ 188482 w 623200"/>
                        <a:gd name="connsiteY25" fmla="*/ 774209 h 1811967"/>
                        <a:gd name="connsiteX26" fmla="*/ 197631 w 623200"/>
                        <a:gd name="connsiteY26" fmla="*/ 796931 h 1811967"/>
                        <a:gd name="connsiteX27" fmla="*/ 209705 w 623200"/>
                        <a:gd name="connsiteY27" fmla="*/ 829079 h 1811967"/>
                        <a:gd name="connsiteX28" fmla="*/ 220778 w 623200"/>
                        <a:gd name="connsiteY28" fmla="*/ 860147 h 1811967"/>
                        <a:gd name="connsiteX29" fmla="*/ 217850 w 623200"/>
                        <a:gd name="connsiteY29" fmla="*/ 895232 h 1811967"/>
                        <a:gd name="connsiteX30" fmla="*/ 225895 w 623200"/>
                        <a:gd name="connsiteY30" fmla="*/ 953813 h 1811967"/>
                        <a:gd name="connsiteX31" fmla="*/ 241718 w 623200"/>
                        <a:gd name="connsiteY31" fmla="*/ 1021820 h 1811967"/>
                        <a:gd name="connsiteX32" fmla="*/ 307850 w 623200"/>
                        <a:gd name="connsiteY32" fmla="*/ 1075586 h 1811967"/>
                        <a:gd name="connsiteX33" fmla="*/ 330262 w 623200"/>
                        <a:gd name="connsiteY33" fmla="*/ 1122750 h 1811967"/>
                        <a:gd name="connsiteX34" fmla="*/ 381909 w 623200"/>
                        <a:gd name="connsiteY34" fmla="*/ 1156092 h 1811967"/>
                        <a:gd name="connsiteX35" fmla="*/ 409324 w 623200"/>
                        <a:gd name="connsiteY35" fmla="*/ 1175877 h 1811967"/>
                        <a:gd name="connsiteX36" fmla="*/ 426365 w 623200"/>
                        <a:gd name="connsiteY36" fmla="*/ 1201071 h 1811967"/>
                        <a:gd name="connsiteX37" fmla="*/ 440179 w 623200"/>
                        <a:gd name="connsiteY37" fmla="*/ 1218955 h 1811967"/>
                        <a:gd name="connsiteX38" fmla="*/ 474599 w 623200"/>
                        <a:gd name="connsiteY38" fmla="*/ 1241411 h 1811967"/>
                        <a:gd name="connsiteX39" fmla="*/ 495942 w 623200"/>
                        <a:gd name="connsiteY39" fmla="*/ 1268283 h 1811967"/>
                        <a:gd name="connsiteX40" fmla="*/ 524728 w 623200"/>
                        <a:gd name="connsiteY40" fmla="*/ 1288489 h 1811967"/>
                        <a:gd name="connsiteX41" fmla="*/ 547757 w 623200"/>
                        <a:gd name="connsiteY41" fmla="*/ 1306285 h 1811967"/>
                        <a:gd name="connsiteX42" fmla="*/ 568193 w 623200"/>
                        <a:gd name="connsiteY42" fmla="*/ 1333289 h 1811967"/>
                        <a:gd name="connsiteX43" fmla="*/ 598667 w 623200"/>
                        <a:gd name="connsiteY43" fmla="*/ 1355612 h 1811967"/>
                        <a:gd name="connsiteX44" fmla="*/ 619108 w 623200"/>
                        <a:gd name="connsiteY44" fmla="*/ 1384758 h 1811967"/>
                        <a:gd name="connsiteX45" fmla="*/ 615529 w 623200"/>
                        <a:gd name="connsiteY45" fmla="*/ 1413970 h 1811967"/>
                        <a:gd name="connsiteX46" fmla="*/ 606929 w 623200"/>
                        <a:gd name="connsiteY46" fmla="*/ 1465640 h 1811967"/>
                        <a:gd name="connsiteX47" fmla="*/ 597965 w 623200"/>
                        <a:gd name="connsiteY47" fmla="*/ 1519362 h 1811967"/>
                        <a:gd name="connsiteX48" fmla="*/ 597430 w 623200"/>
                        <a:gd name="connsiteY48" fmla="*/ 1555220 h 1811967"/>
                        <a:gd name="connsiteX49" fmla="*/ 597483 w 623200"/>
                        <a:gd name="connsiteY49" fmla="*/ 1597042 h 1811967"/>
                        <a:gd name="connsiteX50" fmla="*/ 597262 w 623200"/>
                        <a:gd name="connsiteY50" fmla="*/ 1662797 h 1811967"/>
                        <a:gd name="connsiteX51" fmla="*/ 622718 w 623200"/>
                        <a:gd name="connsiteY51" fmla="*/ 1761409 h 1811967"/>
                        <a:gd name="connsiteX52" fmla="*/ 618236 w 623200"/>
                        <a:gd name="connsiteY52" fmla="*/ 1792785 h 1811967"/>
                        <a:gd name="connsiteX53" fmla="*/ 613753 w 623200"/>
                        <a:gd name="connsiteY53" fmla="*/ 1810715 h 1811967"/>
                        <a:gd name="connsiteX54" fmla="*/ 622718 w 623200"/>
                        <a:gd name="connsiteY54" fmla="*/ 1752444 h 1811967"/>
                        <a:gd name="connsiteX55" fmla="*/ 597484 w 623200"/>
                        <a:gd name="connsiteY55" fmla="*/ 1723166 h 1811967"/>
                        <a:gd name="connsiteX0" fmla="*/ 416598 w 622718"/>
                        <a:gd name="connsiteY0" fmla="*/ 0 h 1813890"/>
                        <a:gd name="connsiteX1" fmla="*/ 282964 w 622718"/>
                        <a:gd name="connsiteY1" fmla="*/ 82535 h 1813890"/>
                        <a:gd name="connsiteX2" fmla="*/ 208235 w 622718"/>
                        <a:gd name="connsiteY2" fmla="*/ 136478 h 1813890"/>
                        <a:gd name="connsiteX3" fmla="*/ 174483 w 622718"/>
                        <a:gd name="connsiteY3" fmla="*/ 165691 h 1813890"/>
                        <a:gd name="connsiteX4" fmla="*/ 134509 w 622718"/>
                        <a:gd name="connsiteY4" fmla="*/ 202168 h 1813890"/>
                        <a:gd name="connsiteX5" fmla="*/ 110358 w 622718"/>
                        <a:gd name="connsiteY5" fmla="*/ 210052 h 1813890"/>
                        <a:gd name="connsiteX6" fmla="*/ 85571 w 622718"/>
                        <a:gd name="connsiteY6" fmla="*/ 235709 h 1813890"/>
                        <a:gd name="connsiteX7" fmla="*/ 52825 w 622718"/>
                        <a:gd name="connsiteY7" fmla="*/ 251009 h 1813890"/>
                        <a:gd name="connsiteX8" fmla="*/ 2514 w 622718"/>
                        <a:gd name="connsiteY8" fmla="*/ 296606 h 1813890"/>
                        <a:gd name="connsiteX9" fmla="*/ 9740 w 622718"/>
                        <a:gd name="connsiteY9" fmla="*/ 358432 h 1813890"/>
                        <a:gd name="connsiteX10" fmla="*/ 28674 w 622718"/>
                        <a:gd name="connsiteY10" fmla="*/ 369251 h 1813890"/>
                        <a:gd name="connsiteX11" fmla="*/ 41935 w 622718"/>
                        <a:gd name="connsiteY11" fmla="*/ 410365 h 1813890"/>
                        <a:gd name="connsiteX12" fmla="*/ 42119 w 622718"/>
                        <a:gd name="connsiteY12" fmla="*/ 438651 h 1813890"/>
                        <a:gd name="connsiteX13" fmla="*/ 68646 w 622718"/>
                        <a:gd name="connsiteY13" fmla="*/ 461836 h 1813890"/>
                        <a:gd name="connsiteX14" fmla="*/ 64347 w 622718"/>
                        <a:gd name="connsiteY14" fmla="*/ 478991 h 1813890"/>
                        <a:gd name="connsiteX15" fmla="*/ 77610 w 622718"/>
                        <a:gd name="connsiteY15" fmla="*/ 505577 h 1813890"/>
                        <a:gd name="connsiteX16" fmla="*/ 93801 w 622718"/>
                        <a:gd name="connsiteY16" fmla="*/ 560138 h 1813890"/>
                        <a:gd name="connsiteX17" fmla="*/ 102765 w 622718"/>
                        <a:gd name="connsiteY17" fmla="*/ 595997 h 1813890"/>
                        <a:gd name="connsiteX18" fmla="*/ 111730 w 622718"/>
                        <a:gd name="connsiteY18" fmla="*/ 654268 h 1813890"/>
                        <a:gd name="connsiteX19" fmla="*/ 120695 w 622718"/>
                        <a:gd name="connsiteY19" fmla="*/ 667715 h 1813890"/>
                        <a:gd name="connsiteX20" fmla="*/ 129659 w 622718"/>
                        <a:gd name="connsiteY20" fmla="*/ 685644 h 1813890"/>
                        <a:gd name="connsiteX21" fmla="*/ 147589 w 622718"/>
                        <a:gd name="connsiteY21" fmla="*/ 703573 h 1813890"/>
                        <a:gd name="connsiteX22" fmla="*/ 156553 w 622718"/>
                        <a:gd name="connsiteY22" fmla="*/ 717020 h 1813890"/>
                        <a:gd name="connsiteX23" fmla="*/ 162775 w 622718"/>
                        <a:gd name="connsiteY23" fmla="*/ 723357 h 1813890"/>
                        <a:gd name="connsiteX24" fmla="*/ 177961 w 622718"/>
                        <a:gd name="connsiteY24" fmla="*/ 758134 h 1813890"/>
                        <a:gd name="connsiteX25" fmla="*/ 188482 w 622718"/>
                        <a:gd name="connsiteY25" fmla="*/ 774209 h 1813890"/>
                        <a:gd name="connsiteX26" fmla="*/ 197631 w 622718"/>
                        <a:gd name="connsiteY26" fmla="*/ 796931 h 1813890"/>
                        <a:gd name="connsiteX27" fmla="*/ 209705 w 622718"/>
                        <a:gd name="connsiteY27" fmla="*/ 829079 h 1813890"/>
                        <a:gd name="connsiteX28" fmla="*/ 220778 w 622718"/>
                        <a:gd name="connsiteY28" fmla="*/ 860147 h 1813890"/>
                        <a:gd name="connsiteX29" fmla="*/ 217850 w 622718"/>
                        <a:gd name="connsiteY29" fmla="*/ 895232 h 1813890"/>
                        <a:gd name="connsiteX30" fmla="*/ 225895 w 622718"/>
                        <a:gd name="connsiteY30" fmla="*/ 953813 h 1813890"/>
                        <a:gd name="connsiteX31" fmla="*/ 241718 w 622718"/>
                        <a:gd name="connsiteY31" fmla="*/ 1021820 h 1813890"/>
                        <a:gd name="connsiteX32" fmla="*/ 307850 w 622718"/>
                        <a:gd name="connsiteY32" fmla="*/ 1075586 h 1813890"/>
                        <a:gd name="connsiteX33" fmla="*/ 330262 w 622718"/>
                        <a:gd name="connsiteY33" fmla="*/ 1122750 h 1813890"/>
                        <a:gd name="connsiteX34" fmla="*/ 381909 w 622718"/>
                        <a:gd name="connsiteY34" fmla="*/ 1156092 h 1813890"/>
                        <a:gd name="connsiteX35" fmla="*/ 409324 w 622718"/>
                        <a:gd name="connsiteY35" fmla="*/ 1175877 h 1813890"/>
                        <a:gd name="connsiteX36" fmla="*/ 426365 w 622718"/>
                        <a:gd name="connsiteY36" fmla="*/ 1201071 h 1813890"/>
                        <a:gd name="connsiteX37" fmla="*/ 440179 w 622718"/>
                        <a:gd name="connsiteY37" fmla="*/ 1218955 h 1813890"/>
                        <a:gd name="connsiteX38" fmla="*/ 474599 w 622718"/>
                        <a:gd name="connsiteY38" fmla="*/ 1241411 h 1813890"/>
                        <a:gd name="connsiteX39" fmla="*/ 495942 w 622718"/>
                        <a:gd name="connsiteY39" fmla="*/ 1268283 h 1813890"/>
                        <a:gd name="connsiteX40" fmla="*/ 524728 w 622718"/>
                        <a:gd name="connsiteY40" fmla="*/ 1288489 h 1813890"/>
                        <a:gd name="connsiteX41" fmla="*/ 547757 w 622718"/>
                        <a:gd name="connsiteY41" fmla="*/ 1306285 h 1813890"/>
                        <a:gd name="connsiteX42" fmla="*/ 568193 w 622718"/>
                        <a:gd name="connsiteY42" fmla="*/ 1333289 h 1813890"/>
                        <a:gd name="connsiteX43" fmla="*/ 598667 w 622718"/>
                        <a:gd name="connsiteY43" fmla="*/ 1355612 h 1813890"/>
                        <a:gd name="connsiteX44" fmla="*/ 619108 w 622718"/>
                        <a:gd name="connsiteY44" fmla="*/ 1384758 h 1813890"/>
                        <a:gd name="connsiteX45" fmla="*/ 615529 w 622718"/>
                        <a:gd name="connsiteY45" fmla="*/ 1413970 h 1813890"/>
                        <a:gd name="connsiteX46" fmla="*/ 606929 w 622718"/>
                        <a:gd name="connsiteY46" fmla="*/ 1465640 h 1813890"/>
                        <a:gd name="connsiteX47" fmla="*/ 597965 w 622718"/>
                        <a:gd name="connsiteY47" fmla="*/ 1519362 h 1813890"/>
                        <a:gd name="connsiteX48" fmla="*/ 597430 w 622718"/>
                        <a:gd name="connsiteY48" fmla="*/ 1555220 h 1813890"/>
                        <a:gd name="connsiteX49" fmla="*/ 597483 w 622718"/>
                        <a:gd name="connsiteY49" fmla="*/ 1597042 h 1813890"/>
                        <a:gd name="connsiteX50" fmla="*/ 597262 w 622718"/>
                        <a:gd name="connsiteY50" fmla="*/ 1662797 h 1813890"/>
                        <a:gd name="connsiteX51" fmla="*/ 622718 w 622718"/>
                        <a:gd name="connsiteY51" fmla="*/ 1761409 h 1813890"/>
                        <a:gd name="connsiteX52" fmla="*/ 618236 w 622718"/>
                        <a:gd name="connsiteY52" fmla="*/ 1792785 h 1813890"/>
                        <a:gd name="connsiteX53" fmla="*/ 613753 w 622718"/>
                        <a:gd name="connsiteY53" fmla="*/ 1810715 h 1813890"/>
                        <a:gd name="connsiteX54" fmla="*/ 597484 w 622718"/>
                        <a:gd name="connsiteY54" fmla="*/ 1723166 h 1813890"/>
                        <a:gd name="connsiteX0" fmla="*/ 416598 w 622718"/>
                        <a:gd name="connsiteY0" fmla="*/ 0 h 1813890"/>
                        <a:gd name="connsiteX1" fmla="*/ 282964 w 622718"/>
                        <a:gd name="connsiteY1" fmla="*/ 82535 h 1813890"/>
                        <a:gd name="connsiteX2" fmla="*/ 208235 w 622718"/>
                        <a:gd name="connsiteY2" fmla="*/ 136478 h 1813890"/>
                        <a:gd name="connsiteX3" fmla="*/ 174483 w 622718"/>
                        <a:gd name="connsiteY3" fmla="*/ 165691 h 1813890"/>
                        <a:gd name="connsiteX4" fmla="*/ 134509 w 622718"/>
                        <a:gd name="connsiteY4" fmla="*/ 202168 h 1813890"/>
                        <a:gd name="connsiteX5" fmla="*/ 110358 w 622718"/>
                        <a:gd name="connsiteY5" fmla="*/ 210052 h 1813890"/>
                        <a:gd name="connsiteX6" fmla="*/ 85571 w 622718"/>
                        <a:gd name="connsiteY6" fmla="*/ 235709 h 1813890"/>
                        <a:gd name="connsiteX7" fmla="*/ 52825 w 622718"/>
                        <a:gd name="connsiteY7" fmla="*/ 251009 h 1813890"/>
                        <a:gd name="connsiteX8" fmla="*/ 2514 w 622718"/>
                        <a:gd name="connsiteY8" fmla="*/ 296606 h 1813890"/>
                        <a:gd name="connsiteX9" fmla="*/ 9740 w 622718"/>
                        <a:gd name="connsiteY9" fmla="*/ 358432 h 1813890"/>
                        <a:gd name="connsiteX10" fmla="*/ 28674 w 622718"/>
                        <a:gd name="connsiteY10" fmla="*/ 369251 h 1813890"/>
                        <a:gd name="connsiteX11" fmla="*/ 41935 w 622718"/>
                        <a:gd name="connsiteY11" fmla="*/ 410365 h 1813890"/>
                        <a:gd name="connsiteX12" fmla="*/ 42119 w 622718"/>
                        <a:gd name="connsiteY12" fmla="*/ 438651 h 1813890"/>
                        <a:gd name="connsiteX13" fmla="*/ 68646 w 622718"/>
                        <a:gd name="connsiteY13" fmla="*/ 461836 h 1813890"/>
                        <a:gd name="connsiteX14" fmla="*/ 64347 w 622718"/>
                        <a:gd name="connsiteY14" fmla="*/ 478991 h 1813890"/>
                        <a:gd name="connsiteX15" fmla="*/ 77610 w 622718"/>
                        <a:gd name="connsiteY15" fmla="*/ 505577 h 1813890"/>
                        <a:gd name="connsiteX16" fmla="*/ 93801 w 622718"/>
                        <a:gd name="connsiteY16" fmla="*/ 560138 h 1813890"/>
                        <a:gd name="connsiteX17" fmla="*/ 102765 w 622718"/>
                        <a:gd name="connsiteY17" fmla="*/ 595997 h 1813890"/>
                        <a:gd name="connsiteX18" fmla="*/ 111730 w 622718"/>
                        <a:gd name="connsiteY18" fmla="*/ 654268 h 1813890"/>
                        <a:gd name="connsiteX19" fmla="*/ 120695 w 622718"/>
                        <a:gd name="connsiteY19" fmla="*/ 667715 h 1813890"/>
                        <a:gd name="connsiteX20" fmla="*/ 129659 w 622718"/>
                        <a:gd name="connsiteY20" fmla="*/ 685644 h 1813890"/>
                        <a:gd name="connsiteX21" fmla="*/ 147589 w 622718"/>
                        <a:gd name="connsiteY21" fmla="*/ 703573 h 1813890"/>
                        <a:gd name="connsiteX22" fmla="*/ 156553 w 622718"/>
                        <a:gd name="connsiteY22" fmla="*/ 717020 h 1813890"/>
                        <a:gd name="connsiteX23" fmla="*/ 162775 w 622718"/>
                        <a:gd name="connsiteY23" fmla="*/ 723357 h 1813890"/>
                        <a:gd name="connsiteX24" fmla="*/ 177961 w 622718"/>
                        <a:gd name="connsiteY24" fmla="*/ 758134 h 1813890"/>
                        <a:gd name="connsiteX25" fmla="*/ 188482 w 622718"/>
                        <a:gd name="connsiteY25" fmla="*/ 774209 h 1813890"/>
                        <a:gd name="connsiteX26" fmla="*/ 197631 w 622718"/>
                        <a:gd name="connsiteY26" fmla="*/ 796931 h 1813890"/>
                        <a:gd name="connsiteX27" fmla="*/ 209705 w 622718"/>
                        <a:gd name="connsiteY27" fmla="*/ 829079 h 1813890"/>
                        <a:gd name="connsiteX28" fmla="*/ 220778 w 622718"/>
                        <a:gd name="connsiteY28" fmla="*/ 860147 h 1813890"/>
                        <a:gd name="connsiteX29" fmla="*/ 217850 w 622718"/>
                        <a:gd name="connsiteY29" fmla="*/ 895232 h 1813890"/>
                        <a:gd name="connsiteX30" fmla="*/ 225895 w 622718"/>
                        <a:gd name="connsiteY30" fmla="*/ 953813 h 1813890"/>
                        <a:gd name="connsiteX31" fmla="*/ 241718 w 622718"/>
                        <a:gd name="connsiteY31" fmla="*/ 1021820 h 1813890"/>
                        <a:gd name="connsiteX32" fmla="*/ 307850 w 622718"/>
                        <a:gd name="connsiteY32" fmla="*/ 1075586 h 1813890"/>
                        <a:gd name="connsiteX33" fmla="*/ 330262 w 622718"/>
                        <a:gd name="connsiteY33" fmla="*/ 1122750 h 1813890"/>
                        <a:gd name="connsiteX34" fmla="*/ 381909 w 622718"/>
                        <a:gd name="connsiteY34" fmla="*/ 1156092 h 1813890"/>
                        <a:gd name="connsiteX35" fmla="*/ 409324 w 622718"/>
                        <a:gd name="connsiteY35" fmla="*/ 1175877 h 1813890"/>
                        <a:gd name="connsiteX36" fmla="*/ 426365 w 622718"/>
                        <a:gd name="connsiteY36" fmla="*/ 1201071 h 1813890"/>
                        <a:gd name="connsiteX37" fmla="*/ 440179 w 622718"/>
                        <a:gd name="connsiteY37" fmla="*/ 1218955 h 1813890"/>
                        <a:gd name="connsiteX38" fmla="*/ 474599 w 622718"/>
                        <a:gd name="connsiteY38" fmla="*/ 1241411 h 1813890"/>
                        <a:gd name="connsiteX39" fmla="*/ 495942 w 622718"/>
                        <a:gd name="connsiteY39" fmla="*/ 1268283 h 1813890"/>
                        <a:gd name="connsiteX40" fmla="*/ 524728 w 622718"/>
                        <a:gd name="connsiteY40" fmla="*/ 1288489 h 1813890"/>
                        <a:gd name="connsiteX41" fmla="*/ 547757 w 622718"/>
                        <a:gd name="connsiteY41" fmla="*/ 1306285 h 1813890"/>
                        <a:gd name="connsiteX42" fmla="*/ 568193 w 622718"/>
                        <a:gd name="connsiteY42" fmla="*/ 1333289 h 1813890"/>
                        <a:gd name="connsiteX43" fmla="*/ 598667 w 622718"/>
                        <a:gd name="connsiteY43" fmla="*/ 1355612 h 1813890"/>
                        <a:gd name="connsiteX44" fmla="*/ 619108 w 622718"/>
                        <a:gd name="connsiteY44" fmla="*/ 1384758 h 1813890"/>
                        <a:gd name="connsiteX45" fmla="*/ 615529 w 622718"/>
                        <a:gd name="connsiteY45" fmla="*/ 1413970 h 1813890"/>
                        <a:gd name="connsiteX46" fmla="*/ 606929 w 622718"/>
                        <a:gd name="connsiteY46" fmla="*/ 1465640 h 1813890"/>
                        <a:gd name="connsiteX47" fmla="*/ 597965 w 622718"/>
                        <a:gd name="connsiteY47" fmla="*/ 1519362 h 1813890"/>
                        <a:gd name="connsiteX48" fmla="*/ 597430 w 622718"/>
                        <a:gd name="connsiteY48" fmla="*/ 1555220 h 1813890"/>
                        <a:gd name="connsiteX49" fmla="*/ 597483 w 622718"/>
                        <a:gd name="connsiteY49" fmla="*/ 1597042 h 1813890"/>
                        <a:gd name="connsiteX50" fmla="*/ 597262 w 622718"/>
                        <a:gd name="connsiteY50" fmla="*/ 1662797 h 1813890"/>
                        <a:gd name="connsiteX51" fmla="*/ 622718 w 622718"/>
                        <a:gd name="connsiteY51" fmla="*/ 1761409 h 1813890"/>
                        <a:gd name="connsiteX52" fmla="*/ 618236 w 622718"/>
                        <a:gd name="connsiteY52" fmla="*/ 1792785 h 1813890"/>
                        <a:gd name="connsiteX53" fmla="*/ 613753 w 622718"/>
                        <a:gd name="connsiteY53" fmla="*/ 1810715 h 1813890"/>
                        <a:gd name="connsiteX0" fmla="*/ 416598 w 620025"/>
                        <a:gd name="connsiteY0" fmla="*/ 0 h 1814174"/>
                        <a:gd name="connsiteX1" fmla="*/ 282964 w 620025"/>
                        <a:gd name="connsiteY1" fmla="*/ 82535 h 1814174"/>
                        <a:gd name="connsiteX2" fmla="*/ 208235 w 620025"/>
                        <a:gd name="connsiteY2" fmla="*/ 136478 h 1814174"/>
                        <a:gd name="connsiteX3" fmla="*/ 174483 w 620025"/>
                        <a:gd name="connsiteY3" fmla="*/ 165691 h 1814174"/>
                        <a:gd name="connsiteX4" fmla="*/ 134509 w 620025"/>
                        <a:gd name="connsiteY4" fmla="*/ 202168 h 1814174"/>
                        <a:gd name="connsiteX5" fmla="*/ 110358 w 620025"/>
                        <a:gd name="connsiteY5" fmla="*/ 210052 h 1814174"/>
                        <a:gd name="connsiteX6" fmla="*/ 85571 w 620025"/>
                        <a:gd name="connsiteY6" fmla="*/ 235709 h 1814174"/>
                        <a:gd name="connsiteX7" fmla="*/ 52825 w 620025"/>
                        <a:gd name="connsiteY7" fmla="*/ 251009 h 1814174"/>
                        <a:gd name="connsiteX8" fmla="*/ 2514 w 620025"/>
                        <a:gd name="connsiteY8" fmla="*/ 296606 h 1814174"/>
                        <a:gd name="connsiteX9" fmla="*/ 9740 w 620025"/>
                        <a:gd name="connsiteY9" fmla="*/ 358432 h 1814174"/>
                        <a:gd name="connsiteX10" fmla="*/ 28674 w 620025"/>
                        <a:gd name="connsiteY10" fmla="*/ 369251 h 1814174"/>
                        <a:gd name="connsiteX11" fmla="*/ 41935 w 620025"/>
                        <a:gd name="connsiteY11" fmla="*/ 410365 h 1814174"/>
                        <a:gd name="connsiteX12" fmla="*/ 42119 w 620025"/>
                        <a:gd name="connsiteY12" fmla="*/ 438651 h 1814174"/>
                        <a:gd name="connsiteX13" fmla="*/ 68646 w 620025"/>
                        <a:gd name="connsiteY13" fmla="*/ 461836 h 1814174"/>
                        <a:gd name="connsiteX14" fmla="*/ 64347 w 620025"/>
                        <a:gd name="connsiteY14" fmla="*/ 478991 h 1814174"/>
                        <a:gd name="connsiteX15" fmla="*/ 77610 w 620025"/>
                        <a:gd name="connsiteY15" fmla="*/ 505577 h 1814174"/>
                        <a:gd name="connsiteX16" fmla="*/ 93801 w 620025"/>
                        <a:gd name="connsiteY16" fmla="*/ 560138 h 1814174"/>
                        <a:gd name="connsiteX17" fmla="*/ 102765 w 620025"/>
                        <a:gd name="connsiteY17" fmla="*/ 595997 h 1814174"/>
                        <a:gd name="connsiteX18" fmla="*/ 111730 w 620025"/>
                        <a:gd name="connsiteY18" fmla="*/ 654268 h 1814174"/>
                        <a:gd name="connsiteX19" fmla="*/ 120695 w 620025"/>
                        <a:gd name="connsiteY19" fmla="*/ 667715 h 1814174"/>
                        <a:gd name="connsiteX20" fmla="*/ 129659 w 620025"/>
                        <a:gd name="connsiteY20" fmla="*/ 685644 h 1814174"/>
                        <a:gd name="connsiteX21" fmla="*/ 147589 w 620025"/>
                        <a:gd name="connsiteY21" fmla="*/ 703573 h 1814174"/>
                        <a:gd name="connsiteX22" fmla="*/ 156553 w 620025"/>
                        <a:gd name="connsiteY22" fmla="*/ 717020 h 1814174"/>
                        <a:gd name="connsiteX23" fmla="*/ 162775 w 620025"/>
                        <a:gd name="connsiteY23" fmla="*/ 723357 h 1814174"/>
                        <a:gd name="connsiteX24" fmla="*/ 177961 w 620025"/>
                        <a:gd name="connsiteY24" fmla="*/ 758134 h 1814174"/>
                        <a:gd name="connsiteX25" fmla="*/ 188482 w 620025"/>
                        <a:gd name="connsiteY25" fmla="*/ 774209 h 1814174"/>
                        <a:gd name="connsiteX26" fmla="*/ 197631 w 620025"/>
                        <a:gd name="connsiteY26" fmla="*/ 796931 h 1814174"/>
                        <a:gd name="connsiteX27" fmla="*/ 209705 w 620025"/>
                        <a:gd name="connsiteY27" fmla="*/ 829079 h 1814174"/>
                        <a:gd name="connsiteX28" fmla="*/ 220778 w 620025"/>
                        <a:gd name="connsiteY28" fmla="*/ 860147 h 1814174"/>
                        <a:gd name="connsiteX29" fmla="*/ 217850 w 620025"/>
                        <a:gd name="connsiteY29" fmla="*/ 895232 h 1814174"/>
                        <a:gd name="connsiteX30" fmla="*/ 225895 w 620025"/>
                        <a:gd name="connsiteY30" fmla="*/ 953813 h 1814174"/>
                        <a:gd name="connsiteX31" fmla="*/ 241718 w 620025"/>
                        <a:gd name="connsiteY31" fmla="*/ 1021820 h 1814174"/>
                        <a:gd name="connsiteX32" fmla="*/ 307850 w 620025"/>
                        <a:gd name="connsiteY32" fmla="*/ 1075586 h 1814174"/>
                        <a:gd name="connsiteX33" fmla="*/ 330262 w 620025"/>
                        <a:gd name="connsiteY33" fmla="*/ 1122750 h 1814174"/>
                        <a:gd name="connsiteX34" fmla="*/ 381909 w 620025"/>
                        <a:gd name="connsiteY34" fmla="*/ 1156092 h 1814174"/>
                        <a:gd name="connsiteX35" fmla="*/ 409324 w 620025"/>
                        <a:gd name="connsiteY35" fmla="*/ 1175877 h 1814174"/>
                        <a:gd name="connsiteX36" fmla="*/ 426365 w 620025"/>
                        <a:gd name="connsiteY36" fmla="*/ 1201071 h 1814174"/>
                        <a:gd name="connsiteX37" fmla="*/ 440179 w 620025"/>
                        <a:gd name="connsiteY37" fmla="*/ 1218955 h 1814174"/>
                        <a:gd name="connsiteX38" fmla="*/ 474599 w 620025"/>
                        <a:gd name="connsiteY38" fmla="*/ 1241411 h 1814174"/>
                        <a:gd name="connsiteX39" fmla="*/ 495942 w 620025"/>
                        <a:gd name="connsiteY39" fmla="*/ 1268283 h 1814174"/>
                        <a:gd name="connsiteX40" fmla="*/ 524728 w 620025"/>
                        <a:gd name="connsiteY40" fmla="*/ 1288489 h 1814174"/>
                        <a:gd name="connsiteX41" fmla="*/ 547757 w 620025"/>
                        <a:gd name="connsiteY41" fmla="*/ 1306285 h 1814174"/>
                        <a:gd name="connsiteX42" fmla="*/ 568193 w 620025"/>
                        <a:gd name="connsiteY42" fmla="*/ 1333289 h 1814174"/>
                        <a:gd name="connsiteX43" fmla="*/ 598667 w 620025"/>
                        <a:gd name="connsiteY43" fmla="*/ 1355612 h 1814174"/>
                        <a:gd name="connsiteX44" fmla="*/ 619108 w 620025"/>
                        <a:gd name="connsiteY44" fmla="*/ 1384758 h 1814174"/>
                        <a:gd name="connsiteX45" fmla="*/ 615529 w 620025"/>
                        <a:gd name="connsiteY45" fmla="*/ 1413970 h 1814174"/>
                        <a:gd name="connsiteX46" fmla="*/ 606929 w 620025"/>
                        <a:gd name="connsiteY46" fmla="*/ 1465640 h 1814174"/>
                        <a:gd name="connsiteX47" fmla="*/ 597965 w 620025"/>
                        <a:gd name="connsiteY47" fmla="*/ 1519362 h 1814174"/>
                        <a:gd name="connsiteX48" fmla="*/ 597430 w 620025"/>
                        <a:gd name="connsiteY48" fmla="*/ 1555220 h 1814174"/>
                        <a:gd name="connsiteX49" fmla="*/ 597483 w 620025"/>
                        <a:gd name="connsiteY49" fmla="*/ 1597042 h 1814174"/>
                        <a:gd name="connsiteX50" fmla="*/ 597262 w 620025"/>
                        <a:gd name="connsiteY50" fmla="*/ 1662797 h 1814174"/>
                        <a:gd name="connsiteX51" fmla="*/ 597630 w 620025"/>
                        <a:gd name="connsiteY51" fmla="*/ 1756904 h 1814174"/>
                        <a:gd name="connsiteX52" fmla="*/ 618236 w 620025"/>
                        <a:gd name="connsiteY52" fmla="*/ 1792785 h 1814174"/>
                        <a:gd name="connsiteX53" fmla="*/ 613753 w 620025"/>
                        <a:gd name="connsiteY53" fmla="*/ 1810715 h 1814174"/>
                        <a:gd name="connsiteX0" fmla="*/ 416598 w 620024"/>
                        <a:gd name="connsiteY0" fmla="*/ 0 h 1815151"/>
                        <a:gd name="connsiteX1" fmla="*/ 282964 w 620024"/>
                        <a:gd name="connsiteY1" fmla="*/ 82535 h 1815151"/>
                        <a:gd name="connsiteX2" fmla="*/ 208235 w 620024"/>
                        <a:gd name="connsiteY2" fmla="*/ 136478 h 1815151"/>
                        <a:gd name="connsiteX3" fmla="*/ 174483 w 620024"/>
                        <a:gd name="connsiteY3" fmla="*/ 165691 h 1815151"/>
                        <a:gd name="connsiteX4" fmla="*/ 134509 w 620024"/>
                        <a:gd name="connsiteY4" fmla="*/ 202168 h 1815151"/>
                        <a:gd name="connsiteX5" fmla="*/ 110358 w 620024"/>
                        <a:gd name="connsiteY5" fmla="*/ 210052 h 1815151"/>
                        <a:gd name="connsiteX6" fmla="*/ 85571 w 620024"/>
                        <a:gd name="connsiteY6" fmla="*/ 235709 h 1815151"/>
                        <a:gd name="connsiteX7" fmla="*/ 52825 w 620024"/>
                        <a:gd name="connsiteY7" fmla="*/ 251009 h 1815151"/>
                        <a:gd name="connsiteX8" fmla="*/ 2514 w 620024"/>
                        <a:gd name="connsiteY8" fmla="*/ 296606 h 1815151"/>
                        <a:gd name="connsiteX9" fmla="*/ 9740 w 620024"/>
                        <a:gd name="connsiteY9" fmla="*/ 358432 h 1815151"/>
                        <a:gd name="connsiteX10" fmla="*/ 28674 w 620024"/>
                        <a:gd name="connsiteY10" fmla="*/ 369251 h 1815151"/>
                        <a:gd name="connsiteX11" fmla="*/ 41935 w 620024"/>
                        <a:gd name="connsiteY11" fmla="*/ 410365 h 1815151"/>
                        <a:gd name="connsiteX12" fmla="*/ 42119 w 620024"/>
                        <a:gd name="connsiteY12" fmla="*/ 438651 h 1815151"/>
                        <a:gd name="connsiteX13" fmla="*/ 68646 w 620024"/>
                        <a:gd name="connsiteY13" fmla="*/ 461836 h 1815151"/>
                        <a:gd name="connsiteX14" fmla="*/ 64347 w 620024"/>
                        <a:gd name="connsiteY14" fmla="*/ 478991 h 1815151"/>
                        <a:gd name="connsiteX15" fmla="*/ 77610 w 620024"/>
                        <a:gd name="connsiteY15" fmla="*/ 505577 h 1815151"/>
                        <a:gd name="connsiteX16" fmla="*/ 93801 w 620024"/>
                        <a:gd name="connsiteY16" fmla="*/ 560138 h 1815151"/>
                        <a:gd name="connsiteX17" fmla="*/ 102765 w 620024"/>
                        <a:gd name="connsiteY17" fmla="*/ 595997 h 1815151"/>
                        <a:gd name="connsiteX18" fmla="*/ 111730 w 620024"/>
                        <a:gd name="connsiteY18" fmla="*/ 654268 h 1815151"/>
                        <a:gd name="connsiteX19" fmla="*/ 120695 w 620024"/>
                        <a:gd name="connsiteY19" fmla="*/ 667715 h 1815151"/>
                        <a:gd name="connsiteX20" fmla="*/ 129659 w 620024"/>
                        <a:gd name="connsiteY20" fmla="*/ 685644 h 1815151"/>
                        <a:gd name="connsiteX21" fmla="*/ 147589 w 620024"/>
                        <a:gd name="connsiteY21" fmla="*/ 703573 h 1815151"/>
                        <a:gd name="connsiteX22" fmla="*/ 156553 w 620024"/>
                        <a:gd name="connsiteY22" fmla="*/ 717020 h 1815151"/>
                        <a:gd name="connsiteX23" fmla="*/ 162775 w 620024"/>
                        <a:gd name="connsiteY23" fmla="*/ 723357 h 1815151"/>
                        <a:gd name="connsiteX24" fmla="*/ 177961 w 620024"/>
                        <a:gd name="connsiteY24" fmla="*/ 758134 h 1815151"/>
                        <a:gd name="connsiteX25" fmla="*/ 188482 w 620024"/>
                        <a:gd name="connsiteY25" fmla="*/ 774209 h 1815151"/>
                        <a:gd name="connsiteX26" fmla="*/ 197631 w 620024"/>
                        <a:gd name="connsiteY26" fmla="*/ 796931 h 1815151"/>
                        <a:gd name="connsiteX27" fmla="*/ 209705 w 620024"/>
                        <a:gd name="connsiteY27" fmla="*/ 829079 h 1815151"/>
                        <a:gd name="connsiteX28" fmla="*/ 220778 w 620024"/>
                        <a:gd name="connsiteY28" fmla="*/ 860147 h 1815151"/>
                        <a:gd name="connsiteX29" fmla="*/ 217850 w 620024"/>
                        <a:gd name="connsiteY29" fmla="*/ 895232 h 1815151"/>
                        <a:gd name="connsiteX30" fmla="*/ 225895 w 620024"/>
                        <a:gd name="connsiteY30" fmla="*/ 953813 h 1815151"/>
                        <a:gd name="connsiteX31" fmla="*/ 241718 w 620024"/>
                        <a:gd name="connsiteY31" fmla="*/ 1021820 h 1815151"/>
                        <a:gd name="connsiteX32" fmla="*/ 307850 w 620024"/>
                        <a:gd name="connsiteY32" fmla="*/ 1075586 h 1815151"/>
                        <a:gd name="connsiteX33" fmla="*/ 330262 w 620024"/>
                        <a:gd name="connsiteY33" fmla="*/ 1122750 h 1815151"/>
                        <a:gd name="connsiteX34" fmla="*/ 381909 w 620024"/>
                        <a:gd name="connsiteY34" fmla="*/ 1156092 h 1815151"/>
                        <a:gd name="connsiteX35" fmla="*/ 409324 w 620024"/>
                        <a:gd name="connsiteY35" fmla="*/ 1175877 h 1815151"/>
                        <a:gd name="connsiteX36" fmla="*/ 426365 w 620024"/>
                        <a:gd name="connsiteY36" fmla="*/ 1201071 h 1815151"/>
                        <a:gd name="connsiteX37" fmla="*/ 440179 w 620024"/>
                        <a:gd name="connsiteY37" fmla="*/ 1218955 h 1815151"/>
                        <a:gd name="connsiteX38" fmla="*/ 474599 w 620024"/>
                        <a:gd name="connsiteY38" fmla="*/ 1241411 h 1815151"/>
                        <a:gd name="connsiteX39" fmla="*/ 495942 w 620024"/>
                        <a:gd name="connsiteY39" fmla="*/ 1268283 h 1815151"/>
                        <a:gd name="connsiteX40" fmla="*/ 524728 w 620024"/>
                        <a:gd name="connsiteY40" fmla="*/ 1288489 h 1815151"/>
                        <a:gd name="connsiteX41" fmla="*/ 547757 w 620024"/>
                        <a:gd name="connsiteY41" fmla="*/ 1306285 h 1815151"/>
                        <a:gd name="connsiteX42" fmla="*/ 568193 w 620024"/>
                        <a:gd name="connsiteY42" fmla="*/ 1333289 h 1815151"/>
                        <a:gd name="connsiteX43" fmla="*/ 598667 w 620024"/>
                        <a:gd name="connsiteY43" fmla="*/ 1355612 h 1815151"/>
                        <a:gd name="connsiteX44" fmla="*/ 619108 w 620024"/>
                        <a:gd name="connsiteY44" fmla="*/ 1384758 h 1815151"/>
                        <a:gd name="connsiteX45" fmla="*/ 615529 w 620024"/>
                        <a:gd name="connsiteY45" fmla="*/ 1413970 h 1815151"/>
                        <a:gd name="connsiteX46" fmla="*/ 606929 w 620024"/>
                        <a:gd name="connsiteY46" fmla="*/ 1465640 h 1815151"/>
                        <a:gd name="connsiteX47" fmla="*/ 597965 w 620024"/>
                        <a:gd name="connsiteY47" fmla="*/ 1519362 h 1815151"/>
                        <a:gd name="connsiteX48" fmla="*/ 597430 w 620024"/>
                        <a:gd name="connsiteY48" fmla="*/ 1555220 h 1815151"/>
                        <a:gd name="connsiteX49" fmla="*/ 597483 w 620024"/>
                        <a:gd name="connsiteY49" fmla="*/ 1597042 h 1815151"/>
                        <a:gd name="connsiteX50" fmla="*/ 597262 w 620024"/>
                        <a:gd name="connsiteY50" fmla="*/ 1662797 h 1815151"/>
                        <a:gd name="connsiteX51" fmla="*/ 597630 w 620024"/>
                        <a:gd name="connsiteY51" fmla="*/ 1756904 h 1815151"/>
                        <a:gd name="connsiteX52" fmla="*/ 608201 w 620024"/>
                        <a:gd name="connsiteY52" fmla="*/ 1799542 h 1815151"/>
                        <a:gd name="connsiteX53" fmla="*/ 613753 w 620024"/>
                        <a:gd name="connsiteY53" fmla="*/ 1810715 h 1815151"/>
                        <a:gd name="connsiteX0" fmla="*/ 416598 w 620024"/>
                        <a:gd name="connsiteY0" fmla="*/ 0 h 1817078"/>
                        <a:gd name="connsiteX1" fmla="*/ 282964 w 620024"/>
                        <a:gd name="connsiteY1" fmla="*/ 82535 h 1817078"/>
                        <a:gd name="connsiteX2" fmla="*/ 208235 w 620024"/>
                        <a:gd name="connsiteY2" fmla="*/ 136478 h 1817078"/>
                        <a:gd name="connsiteX3" fmla="*/ 174483 w 620024"/>
                        <a:gd name="connsiteY3" fmla="*/ 165691 h 1817078"/>
                        <a:gd name="connsiteX4" fmla="*/ 134509 w 620024"/>
                        <a:gd name="connsiteY4" fmla="*/ 202168 h 1817078"/>
                        <a:gd name="connsiteX5" fmla="*/ 110358 w 620024"/>
                        <a:gd name="connsiteY5" fmla="*/ 210052 h 1817078"/>
                        <a:gd name="connsiteX6" fmla="*/ 85571 w 620024"/>
                        <a:gd name="connsiteY6" fmla="*/ 235709 h 1817078"/>
                        <a:gd name="connsiteX7" fmla="*/ 52825 w 620024"/>
                        <a:gd name="connsiteY7" fmla="*/ 251009 h 1817078"/>
                        <a:gd name="connsiteX8" fmla="*/ 2514 w 620024"/>
                        <a:gd name="connsiteY8" fmla="*/ 296606 h 1817078"/>
                        <a:gd name="connsiteX9" fmla="*/ 9740 w 620024"/>
                        <a:gd name="connsiteY9" fmla="*/ 358432 h 1817078"/>
                        <a:gd name="connsiteX10" fmla="*/ 28674 w 620024"/>
                        <a:gd name="connsiteY10" fmla="*/ 369251 h 1817078"/>
                        <a:gd name="connsiteX11" fmla="*/ 41935 w 620024"/>
                        <a:gd name="connsiteY11" fmla="*/ 410365 h 1817078"/>
                        <a:gd name="connsiteX12" fmla="*/ 42119 w 620024"/>
                        <a:gd name="connsiteY12" fmla="*/ 438651 h 1817078"/>
                        <a:gd name="connsiteX13" fmla="*/ 68646 w 620024"/>
                        <a:gd name="connsiteY13" fmla="*/ 461836 h 1817078"/>
                        <a:gd name="connsiteX14" fmla="*/ 64347 w 620024"/>
                        <a:gd name="connsiteY14" fmla="*/ 478991 h 1817078"/>
                        <a:gd name="connsiteX15" fmla="*/ 77610 w 620024"/>
                        <a:gd name="connsiteY15" fmla="*/ 505577 h 1817078"/>
                        <a:gd name="connsiteX16" fmla="*/ 93801 w 620024"/>
                        <a:gd name="connsiteY16" fmla="*/ 560138 h 1817078"/>
                        <a:gd name="connsiteX17" fmla="*/ 102765 w 620024"/>
                        <a:gd name="connsiteY17" fmla="*/ 595997 h 1817078"/>
                        <a:gd name="connsiteX18" fmla="*/ 111730 w 620024"/>
                        <a:gd name="connsiteY18" fmla="*/ 654268 h 1817078"/>
                        <a:gd name="connsiteX19" fmla="*/ 120695 w 620024"/>
                        <a:gd name="connsiteY19" fmla="*/ 667715 h 1817078"/>
                        <a:gd name="connsiteX20" fmla="*/ 129659 w 620024"/>
                        <a:gd name="connsiteY20" fmla="*/ 685644 h 1817078"/>
                        <a:gd name="connsiteX21" fmla="*/ 147589 w 620024"/>
                        <a:gd name="connsiteY21" fmla="*/ 703573 h 1817078"/>
                        <a:gd name="connsiteX22" fmla="*/ 156553 w 620024"/>
                        <a:gd name="connsiteY22" fmla="*/ 717020 h 1817078"/>
                        <a:gd name="connsiteX23" fmla="*/ 162775 w 620024"/>
                        <a:gd name="connsiteY23" fmla="*/ 723357 h 1817078"/>
                        <a:gd name="connsiteX24" fmla="*/ 177961 w 620024"/>
                        <a:gd name="connsiteY24" fmla="*/ 758134 h 1817078"/>
                        <a:gd name="connsiteX25" fmla="*/ 188482 w 620024"/>
                        <a:gd name="connsiteY25" fmla="*/ 774209 h 1817078"/>
                        <a:gd name="connsiteX26" fmla="*/ 197631 w 620024"/>
                        <a:gd name="connsiteY26" fmla="*/ 796931 h 1817078"/>
                        <a:gd name="connsiteX27" fmla="*/ 209705 w 620024"/>
                        <a:gd name="connsiteY27" fmla="*/ 829079 h 1817078"/>
                        <a:gd name="connsiteX28" fmla="*/ 220778 w 620024"/>
                        <a:gd name="connsiteY28" fmla="*/ 860147 h 1817078"/>
                        <a:gd name="connsiteX29" fmla="*/ 217850 w 620024"/>
                        <a:gd name="connsiteY29" fmla="*/ 895232 h 1817078"/>
                        <a:gd name="connsiteX30" fmla="*/ 225895 w 620024"/>
                        <a:gd name="connsiteY30" fmla="*/ 953813 h 1817078"/>
                        <a:gd name="connsiteX31" fmla="*/ 241718 w 620024"/>
                        <a:gd name="connsiteY31" fmla="*/ 1021820 h 1817078"/>
                        <a:gd name="connsiteX32" fmla="*/ 307850 w 620024"/>
                        <a:gd name="connsiteY32" fmla="*/ 1075586 h 1817078"/>
                        <a:gd name="connsiteX33" fmla="*/ 330262 w 620024"/>
                        <a:gd name="connsiteY33" fmla="*/ 1122750 h 1817078"/>
                        <a:gd name="connsiteX34" fmla="*/ 381909 w 620024"/>
                        <a:gd name="connsiteY34" fmla="*/ 1156092 h 1817078"/>
                        <a:gd name="connsiteX35" fmla="*/ 409324 w 620024"/>
                        <a:gd name="connsiteY35" fmla="*/ 1175877 h 1817078"/>
                        <a:gd name="connsiteX36" fmla="*/ 426365 w 620024"/>
                        <a:gd name="connsiteY36" fmla="*/ 1201071 h 1817078"/>
                        <a:gd name="connsiteX37" fmla="*/ 440179 w 620024"/>
                        <a:gd name="connsiteY37" fmla="*/ 1218955 h 1817078"/>
                        <a:gd name="connsiteX38" fmla="*/ 474599 w 620024"/>
                        <a:gd name="connsiteY38" fmla="*/ 1241411 h 1817078"/>
                        <a:gd name="connsiteX39" fmla="*/ 495942 w 620024"/>
                        <a:gd name="connsiteY39" fmla="*/ 1268283 h 1817078"/>
                        <a:gd name="connsiteX40" fmla="*/ 524728 w 620024"/>
                        <a:gd name="connsiteY40" fmla="*/ 1288489 h 1817078"/>
                        <a:gd name="connsiteX41" fmla="*/ 547757 w 620024"/>
                        <a:gd name="connsiteY41" fmla="*/ 1306285 h 1817078"/>
                        <a:gd name="connsiteX42" fmla="*/ 568193 w 620024"/>
                        <a:gd name="connsiteY42" fmla="*/ 1333289 h 1817078"/>
                        <a:gd name="connsiteX43" fmla="*/ 598667 w 620024"/>
                        <a:gd name="connsiteY43" fmla="*/ 1355612 h 1817078"/>
                        <a:gd name="connsiteX44" fmla="*/ 619108 w 620024"/>
                        <a:gd name="connsiteY44" fmla="*/ 1384758 h 1817078"/>
                        <a:gd name="connsiteX45" fmla="*/ 615529 w 620024"/>
                        <a:gd name="connsiteY45" fmla="*/ 1413970 h 1817078"/>
                        <a:gd name="connsiteX46" fmla="*/ 606929 w 620024"/>
                        <a:gd name="connsiteY46" fmla="*/ 1465640 h 1817078"/>
                        <a:gd name="connsiteX47" fmla="*/ 597965 w 620024"/>
                        <a:gd name="connsiteY47" fmla="*/ 1519362 h 1817078"/>
                        <a:gd name="connsiteX48" fmla="*/ 597430 w 620024"/>
                        <a:gd name="connsiteY48" fmla="*/ 1555220 h 1817078"/>
                        <a:gd name="connsiteX49" fmla="*/ 597483 w 620024"/>
                        <a:gd name="connsiteY49" fmla="*/ 1597042 h 1817078"/>
                        <a:gd name="connsiteX50" fmla="*/ 597262 w 620024"/>
                        <a:gd name="connsiteY50" fmla="*/ 1662797 h 1817078"/>
                        <a:gd name="connsiteX51" fmla="*/ 597630 w 620024"/>
                        <a:gd name="connsiteY51" fmla="*/ 1756904 h 1817078"/>
                        <a:gd name="connsiteX52" fmla="*/ 608201 w 620024"/>
                        <a:gd name="connsiteY52" fmla="*/ 1799542 h 1817078"/>
                        <a:gd name="connsiteX53" fmla="*/ 608735 w 620024"/>
                        <a:gd name="connsiteY53" fmla="*/ 1812967 h 1817078"/>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11730 w 620024"/>
                        <a:gd name="connsiteY18" fmla="*/ 654268 h 1809737"/>
                        <a:gd name="connsiteX19" fmla="*/ 120695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20695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42203 w 620024"/>
                        <a:gd name="connsiteY20" fmla="*/ 681139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56101 w 620024"/>
                        <a:gd name="connsiteY13" fmla="*/ 464089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42203 w 620024"/>
                        <a:gd name="connsiteY20" fmla="*/ 681139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20024" h="1809737">
                          <a:moveTo>
                            <a:pt x="416598" y="0"/>
                          </a:moveTo>
                          <a:cubicBezTo>
                            <a:pt x="409128" y="2988"/>
                            <a:pt x="317691" y="59789"/>
                            <a:pt x="282964" y="82535"/>
                          </a:cubicBezTo>
                          <a:cubicBezTo>
                            <a:pt x="248237" y="105281"/>
                            <a:pt x="226315" y="122619"/>
                            <a:pt x="208235" y="136478"/>
                          </a:cubicBezTo>
                          <a:cubicBezTo>
                            <a:pt x="190155" y="150337"/>
                            <a:pt x="186771" y="154743"/>
                            <a:pt x="174483" y="165691"/>
                          </a:cubicBezTo>
                          <a:cubicBezTo>
                            <a:pt x="162195" y="176639"/>
                            <a:pt x="145196" y="194775"/>
                            <a:pt x="134509" y="202168"/>
                          </a:cubicBezTo>
                          <a:cubicBezTo>
                            <a:pt x="123822" y="209561"/>
                            <a:pt x="118514" y="204462"/>
                            <a:pt x="110358" y="210052"/>
                          </a:cubicBezTo>
                          <a:cubicBezTo>
                            <a:pt x="102202" y="215642"/>
                            <a:pt x="95160" y="228883"/>
                            <a:pt x="85571" y="235709"/>
                          </a:cubicBezTo>
                          <a:cubicBezTo>
                            <a:pt x="75982" y="242535"/>
                            <a:pt x="69595" y="239108"/>
                            <a:pt x="52825" y="251009"/>
                          </a:cubicBezTo>
                          <a:cubicBezTo>
                            <a:pt x="36055" y="262910"/>
                            <a:pt x="9695" y="278702"/>
                            <a:pt x="2514" y="296606"/>
                          </a:cubicBezTo>
                          <a:cubicBezTo>
                            <a:pt x="-4667" y="314510"/>
                            <a:pt x="5380" y="346325"/>
                            <a:pt x="9740" y="358432"/>
                          </a:cubicBezTo>
                          <a:cubicBezTo>
                            <a:pt x="14100" y="370539"/>
                            <a:pt x="23308" y="360596"/>
                            <a:pt x="28674" y="369251"/>
                          </a:cubicBezTo>
                          <a:cubicBezTo>
                            <a:pt x="34040" y="377906"/>
                            <a:pt x="39694" y="398798"/>
                            <a:pt x="41935" y="410365"/>
                          </a:cubicBezTo>
                          <a:cubicBezTo>
                            <a:pt x="44176" y="421932"/>
                            <a:pt x="39758" y="429697"/>
                            <a:pt x="42119" y="438651"/>
                          </a:cubicBezTo>
                          <a:cubicBezTo>
                            <a:pt x="44480" y="447605"/>
                            <a:pt x="53113" y="458113"/>
                            <a:pt x="56101" y="464089"/>
                          </a:cubicBezTo>
                          <a:cubicBezTo>
                            <a:pt x="57595" y="471560"/>
                            <a:pt x="60762" y="472076"/>
                            <a:pt x="64347" y="478991"/>
                          </a:cubicBezTo>
                          <a:cubicBezTo>
                            <a:pt x="67932" y="485906"/>
                            <a:pt x="72701" y="492053"/>
                            <a:pt x="77610" y="505577"/>
                          </a:cubicBezTo>
                          <a:cubicBezTo>
                            <a:pt x="82519" y="519101"/>
                            <a:pt x="89609" y="545068"/>
                            <a:pt x="93801" y="560138"/>
                          </a:cubicBezTo>
                          <a:cubicBezTo>
                            <a:pt x="97993" y="575208"/>
                            <a:pt x="96850" y="581059"/>
                            <a:pt x="102765" y="595997"/>
                          </a:cubicBezTo>
                          <a:cubicBezTo>
                            <a:pt x="108680" y="610935"/>
                            <a:pt x="124213" y="637811"/>
                            <a:pt x="129292" y="649764"/>
                          </a:cubicBezTo>
                          <a:cubicBezTo>
                            <a:pt x="134371" y="661717"/>
                            <a:pt x="131087" y="662486"/>
                            <a:pt x="133239" y="667715"/>
                          </a:cubicBezTo>
                          <a:cubicBezTo>
                            <a:pt x="135391" y="672944"/>
                            <a:pt x="139811" y="675163"/>
                            <a:pt x="142203" y="681139"/>
                          </a:cubicBezTo>
                          <a:cubicBezTo>
                            <a:pt x="144595" y="687115"/>
                            <a:pt x="145197" y="697593"/>
                            <a:pt x="147589" y="703573"/>
                          </a:cubicBezTo>
                          <a:cubicBezTo>
                            <a:pt x="149981" y="709553"/>
                            <a:pt x="154022" y="713723"/>
                            <a:pt x="156553" y="717020"/>
                          </a:cubicBezTo>
                          <a:cubicBezTo>
                            <a:pt x="159084" y="720317"/>
                            <a:pt x="159207" y="716505"/>
                            <a:pt x="162775" y="723357"/>
                          </a:cubicBezTo>
                          <a:cubicBezTo>
                            <a:pt x="166343" y="730209"/>
                            <a:pt x="173677" y="749659"/>
                            <a:pt x="177961" y="758134"/>
                          </a:cubicBezTo>
                          <a:cubicBezTo>
                            <a:pt x="182246" y="766609"/>
                            <a:pt x="185204" y="767743"/>
                            <a:pt x="188482" y="774209"/>
                          </a:cubicBezTo>
                          <a:cubicBezTo>
                            <a:pt x="191760" y="780675"/>
                            <a:pt x="194094" y="787786"/>
                            <a:pt x="197631" y="796931"/>
                          </a:cubicBezTo>
                          <a:cubicBezTo>
                            <a:pt x="201168" y="806076"/>
                            <a:pt x="205847" y="818543"/>
                            <a:pt x="209705" y="829079"/>
                          </a:cubicBezTo>
                          <a:cubicBezTo>
                            <a:pt x="213563" y="839615"/>
                            <a:pt x="219421" y="849122"/>
                            <a:pt x="220778" y="860147"/>
                          </a:cubicBezTo>
                          <a:cubicBezTo>
                            <a:pt x="222135" y="871172"/>
                            <a:pt x="216997" y="879621"/>
                            <a:pt x="217850" y="895232"/>
                          </a:cubicBezTo>
                          <a:cubicBezTo>
                            <a:pt x="218703" y="910843"/>
                            <a:pt x="221917" y="932715"/>
                            <a:pt x="225895" y="953813"/>
                          </a:cubicBezTo>
                          <a:cubicBezTo>
                            <a:pt x="233610" y="981625"/>
                            <a:pt x="247373" y="976585"/>
                            <a:pt x="241718" y="1021820"/>
                          </a:cubicBezTo>
                          <a:cubicBezTo>
                            <a:pt x="243784" y="1036281"/>
                            <a:pt x="293093" y="1058764"/>
                            <a:pt x="307850" y="1075586"/>
                          </a:cubicBezTo>
                          <a:cubicBezTo>
                            <a:pt x="322607" y="1092408"/>
                            <a:pt x="317919" y="1109332"/>
                            <a:pt x="330262" y="1122750"/>
                          </a:cubicBezTo>
                          <a:cubicBezTo>
                            <a:pt x="342605" y="1136168"/>
                            <a:pt x="376677" y="1141983"/>
                            <a:pt x="381909" y="1156092"/>
                          </a:cubicBezTo>
                          <a:cubicBezTo>
                            <a:pt x="387141" y="1170201"/>
                            <a:pt x="404842" y="1173636"/>
                            <a:pt x="409324" y="1175877"/>
                          </a:cubicBezTo>
                          <a:cubicBezTo>
                            <a:pt x="413806" y="1178118"/>
                            <a:pt x="421223" y="1193891"/>
                            <a:pt x="426365" y="1201071"/>
                          </a:cubicBezTo>
                          <a:cubicBezTo>
                            <a:pt x="431508" y="1208251"/>
                            <a:pt x="432140" y="1212232"/>
                            <a:pt x="440179" y="1218955"/>
                          </a:cubicBezTo>
                          <a:cubicBezTo>
                            <a:pt x="448218" y="1225678"/>
                            <a:pt x="461121" y="1236919"/>
                            <a:pt x="474599" y="1241411"/>
                          </a:cubicBezTo>
                          <a:cubicBezTo>
                            <a:pt x="485058" y="1251870"/>
                            <a:pt x="487587" y="1260437"/>
                            <a:pt x="495942" y="1268283"/>
                          </a:cubicBezTo>
                          <a:cubicBezTo>
                            <a:pt x="504297" y="1276129"/>
                            <a:pt x="511075" y="1284408"/>
                            <a:pt x="524728" y="1288489"/>
                          </a:cubicBezTo>
                          <a:cubicBezTo>
                            <a:pt x="538381" y="1292570"/>
                            <a:pt x="540513" y="1298818"/>
                            <a:pt x="547757" y="1306285"/>
                          </a:cubicBezTo>
                          <a:cubicBezTo>
                            <a:pt x="555001" y="1313752"/>
                            <a:pt x="562217" y="1331795"/>
                            <a:pt x="568193" y="1333289"/>
                          </a:cubicBezTo>
                          <a:cubicBezTo>
                            <a:pt x="596516" y="1352172"/>
                            <a:pt x="590181" y="1347034"/>
                            <a:pt x="598667" y="1355612"/>
                          </a:cubicBezTo>
                          <a:cubicBezTo>
                            <a:pt x="607153" y="1364190"/>
                            <a:pt x="616298" y="1375032"/>
                            <a:pt x="619108" y="1384758"/>
                          </a:cubicBezTo>
                          <a:cubicBezTo>
                            <a:pt x="621918" y="1394484"/>
                            <a:pt x="617559" y="1400490"/>
                            <a:pt x="615529" y="1413970"/>
                          </a:cubicBezTo>
                          <a:cubicBezTo>
                            <a:pt x="613499" y="1427450"/>
                            <a:pt x="609856" y="1448075"/>
                            <a:pt x="606929" y="1465640"/>
                          </a:cubicBezTo>
                          <a:cubicBezTo>
                            <a:pt x="604002" y="1483205"/>
                            <a:pt x="599548" y="1504432"/>
                            <a:pt x="597965" y="1519362"/>
                          </a:cubicBezTo>
                          <a:cubicBezTo>
                            <a:pt x="596382" y="1534292"/>
                            <a:pt x="597510" y="1542273"/>
                            <a:pt x="597430" y="1555220"/>
                          </a:cubicBezTo>
                          <a:cubicBezTo>
                            <a:pt x="597350" y="1568167"/>
                            <a:pt x="596257" y="1579113"/>
                            <a:pt x="597483" y="1597042"/>
                          </a:cubicBezTo>
                          <a:cubicBezTo>
                            <a:pt x="600471" y="1612730"/>
                            <a:pt x="593207" y="1642483"/>
                            <a:pt x="597262" y="1662797"/>
                          </a:cubicBezTo>
                          <a:cubicBezTo>
                            <a:pt x="601468" y="1690191"/>
                            <a:pt x="595389" y="1735239"/>
                            <a:pt x="597630" y="1756904"/>
                          </a:cubicBezTo>
                          <a:cubicBezTo>
                            <a:pt x="596136" y="1767363"/>
                            <a:pt x="608441" y="1791700"/>
                            <a:pt x="608201" y="1799542"/>
                          </a:cubicBezTo>
                          <a:cubicBezTo>
                            <a:pt x="607961" y="1807384"/>
                            <a:pt x="599651" y="1815561"/>
                            <a:pt x="596192" y="1803958"/>
                          </a:cubicBezTo>
                        </a:path>
                      </a:pathLst>
                    </a:custGeom>
                    <a:noFill/>
                    <a:ln w="28575">
                      <a:solidFill>
                        <a:srgbClr val="5448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3" name="32 Forma libre"/>
                    <p:cNvSpPr/>
                    <p:nvPr/>
                  </p:nvSpPr>
                  <p:spPr>
                    <a:xfrm>
                      <a:off x="2113567" y="2318025"/>
                      <a:ext cx="486277" cy="1310482"/>
                    </a:xfrm>
                    <a:custGeom>
                      <a:avLst/>
                      <a:gdLst>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25824 w 528918"/>
                        <a:gd name="connsiteY25" fmla="*/ 510988 h 2447365"/>
                        <a:gd name="connsiteX26" fmla="*/ 439271 w 528918"/>
                        <a:gd name="connsiteY26" fmla="*/ 524435 h 2447365"/>
                        <a:gd name="connsiteX27" fmla="*/ 448235 w 528918"/>
                        <a:gd name="connsiteY27" fmla="*/ 537882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48235 w 528918"/>
                        <a:gd name="connsiteY27" fmla="*/ 537882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461682 w 528918"/>
                        <a:gd name="connsiteY29" fmla="*/ 573741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52718 w 528918"/>
                        <a:gd name="connsiteY28" fmla="*/ 56029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519953 w 528918"/>
                        <a:gd name="connsiteY37" fmla="*/ 1515035 h 2447365"/>
                        <a:gd name="connsiteX38" fmla="*/ 466165 w 528918"/>
                        <a:gd name="connsiteY38" fmla="*/ 1528482 h 2447365"/>
                        <a:gd name="connsiteX39" fmla="*/ 506506 w 528918"/>
                        <a:gd name="connsiteY39" fmla="*/ 1586753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506506 w 528918"/>
                        <a:gd name="connsiteY39" fmla="*/ 1586753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36883 w 528918"/>
                        <a:gd name="connsiteY42" fmla="*/ 1720805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36883 w 528918"/>
                        <a:gd name="connsiteY42" fmla="*/ 1720805 h 2447365"/>
                        <a:gd name="connsiteX43" fmla="*/ 438810 w 528918"/>
                        <a:gd name="connsiteY43" fmla="*/ 1744934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45807"/>
                        <a:gd name="connsiteY0" fmla="*/ 0 h 2447365"/>
                        <a:gd name="connsiteX1" fmla="*/ 8965 w 545807"/>
                        <a:gd name="connsiteY1" fmla="*/ 31376 h 2447365"/>
                        <a:gd name="connsiteX2" fmla="*/ 4482 w 545807"/>
                        <a:gd name="connsiteY2" fmla="*/ 44824 h 2447365"/>
                        <a:gd name="connsiteX3" fmla="*/ 0 w 545807"/>
                        <a:gd name="connsiteY3" fmla="*/ 62753 h 2447365"/>
                        <a:gd name="connsiteX4" fmla="*/ 4482 w 545807"/>
                        <a:gd name="connsiteY4" fmla="*/ 121024 h 2447365"/>
                        <a:gd name="connsiteX5" fmla="*/ 8965 w 545807"/>
                        <a:gd name="connsiteY5" fmla="*/ 143435 h 2447365"/>
                        <a:gd name="connsiteX6" fmla="*/ 26894 w 545807"/>
                        <a:gd name="connsiteY6" fmla="*/ 170329 h 2447365"/>
                        <a:gd name="connsiteX7" fmla="*/ 44824 w 545807"/>
                        <a:gd name="connsiteY7" fmla="*/ 201706 h 2447365"/>
                        <a:gd name="connsiteX8" fmla="*/ 62753 w 545807"/>
                        <a:gd name="connsiteY8" fmla="*/ 228600 h 2447365"/>
                        <a:gd name="connsiteX9" fmla="*/ 67235 w 545807"/>
                        <a:gd name="connsiteY9" fmla="*/ 242047 h 2447365"/>
                        <a:gd name="connsiteX10" fmla="*/ 94129 w 545807"/>
                        <a:gd name="connsiteY10" fmla="*/ 268941 h 2447365"/>
                        <a:gd name="connsiteX11" fmla="*/ 121024 w 545807"/>
                        <a:gd name="connsiteY11" fmla="*/ 291353 h 2447365"/>
                        <a:gd name="connsiteX12" fmla="*/ 134471 w 545807"/>
                        <a:gd name="connsiteY12" fmla="*/ 295835 h 2447365"/>
                        <a:gd name="connsiteX13" fmla="*/ 165847 w 545807"/>
                        <a:gd name="connsiteY13" fmla="*/ 309282 h 2447365"/>
                        <a:gd name="connsiteX14" fmla="*/ 197224 w 545807"/>
                        <a:gd name="connsiteY14" fmla="*/ 322729 h 2447365"/>
                        <a:gd name="connsiteX15" fmla="*/ 215153 w 545807"/>
                        <a:gd name="connsiteY15" fmla="*/ 336176 h 2447365"/>
                        <a:gd name="connsiteX16" fmla="*/ 233082 w 545807"/>
                        <a:gd name="connsiteY16" fmla="*/ 345141 h 2447365"/>
                        <a:gd name="connsiteX17" fmla="*/ 251012 w 545807"/>
                        <a:gd name="connsiteY17" fmla="*/ 363071 h 2447365"/>
                        <a:gd name="connsiteX18" fmla="*/ 264459 w 545807"/>
                        <a:gd name="connsiteY18" fmla="*/ 372035 h 2447365"/>
                        <a:gd name="connsiteX19" fmla="*/ 295835 w 545807"/>
                        <a:gd name="connsiteY19" fmla="*/ 385482 h 2447365"/>
                        <a:gd name="connsiteX20" fmla="*/ 322729 w 545807"/>
                        <a:gd name="connsiteY20" fmla="*/ 403412 h 2447365"/>
                        <a:gd name="connsiteX21" fmla="*/ 363071 w 545807"/>
                        <a:gd name="connsiteY21" fmla="*/ 448235 h 2447365"/>
                        <a:gd name="connsiteX22" fmla="*/ 376518 w 545807"/>
                        <a:gd name="connsiteY22" fmla="*/ 452718 h 2447365"/>
                        <a:gd name="connsiteX23" fmla="*/ 403412 w 545807"/>
                        <a:gd name="connsiteY23" fmla="*/ 479612 h 2447365"/>
                        <a:gd name="connsiteX24" fmla="*/ 421341 w 545807"/>
                        <a:gd name="connsiteY24" fmla="*/ 497541 h 2447365"/>
                        <a:gd name="connsiteX25" fmla="*/ 461683 w 545807"/>
                        <a:gd name="connsiteY25" fmla="*/ 515470 h 2447365"/>
                        <a:gd name="connsiteX26" fmla="*/ 470648 w 545807"/>
                        <a:gd name="connsiteY26" fmla="*/ 493058 h 2447365"/>
                        <a:gd name="connsiteX27" fmla="*/ 484093 w 545807"/>
                        <a:gd name="connsiteY27" fmla="*/ 528918 h 2447365"/>
                        <a:gd name="connsiteX28" fmla="*/ 484095 w 545807"/>
                        <a:gd name="connsiteY28" fmla="*/ 542364 h 2447365"/>
                        <a:gd name="connsiteX29" fmla="*/ 502024 w 545807"/>
                        <a:gd name="connsiteY29" fmla="*/ 560294 h 2447365"/>
                        <a:gd name="connsiteX30" fmla="*/ 497541 w 545807"/>
                        <a:gd name="connsiteY30" fmla="*/ 596153 h 2447365"/>
                        <a:gd name="connsiteX31" fmla="*/ 479612 w 545807"/>
                        <a:gd name="connsiteY31" fmla="*/ 640976 h 2447365"/>
                        <a:gd name="connsiteX32" fmla="*/ 493059 w 545807"/>
                        <a:gd name="connsiteY32" fmla="*/ 708212 h 2447365"/>
                        <a:gd name="connsiteX33" fmla="*/ 510988 w 545807"/>
                        <a:gd name="connsiteY33" fmla="*/ 851647 h 2447365"/>
                        <a:gd name="connsiteX34" fmla="*/ 545591 w 545807"/>
                        <a:gd name="connsiteY34" fmla="*/ 890061 h 2447365"/>
                        <a:gd name="connsiteX35" fmla="*/ 528918 w 545807"/>
                        <a:gd name="connsiteY35" fmla="*/ 914400 h 2447365"/>
                        <a:gd name="connsiteX36" fmla="*/ 466165 w 545807"/>
                        <a:gd name="connsiteY36" fmla="*/ 1479176 h 2447365"/>
                        <a:gd name="connsiteX37" fmla="*/ 455692 w 545807"/>
                        <a:gd name="connsiteY37" fmla="*/ 1510553 h 2447365"/>
                        <a:gd name="connsiteX38" fmla="*/ 453346 w 545807"/>
                        <a:gd name="connsiteY38" fmla="*/ 1528482 h 2447365"/>
                        <a:gd name="connsiteX39" fmla="*/ 446936 w 545807"/>
                        <a:gd name="connsiteY39" fmla="*/ 1582270 h 2447365"/>
                        <a:gd name="connsiteX40" fmla="*/ 446937 w 545807"/>
                        <a:gd name="connsiteY40" fmla="*/ 1613647 h 2447365"/>
                        <a:gd name="connsiteX41" fmla="*/ 433281 w 545807"/>
                        <a:gd name="connsiteY41" fmla="*/ 1671038 h 2447365"/>
                        <a:gd name="connsiteX42" fmla="*/ 436883 w 545807"/>
                        <a:gd name="connsiteY42" fmla="*/ 1720805 h 2447365"/>
                        <a:gd name="connsiteX43" fmla="*/ 438810 w 545807"/>
                        <a:gd name="connsiteY43" fmla="*/ 1744934 h 2447365"/>
                        <a:gd name="connsiteX44" fmla="*/ 484094 w 545807"/>
                        <a:gd name="connsiteY44" fmla="*/ 2017059 h 2447365"/>
                        <a:gd name="connsiteX45" fmla="*/ 488577 w 545807"/>
                        <a:gd name="connsiteY45" fmla="*/ 2066365 h 2447365"/>
                        <a:gd name="connsiteX46" fmla="*/ 493059 w 545807"/>
                        <a:gd name="connsiteY46" fmla="*/ 2084294 h 2447365"/>
                        <a:gd name="connsiteX47" fmla="*/ 488577 w 545807"/>
                        <a:gd name="connsiteY47" fmla="*/ 2209800 h 2447365"/>
                        <a:gd name="connsiteX48" fmla="*/ 479612 w 545807"/>
                        <a:gd name="connsiteY48" fmla="*/ 2294965 h 2447365"/>
                        <a:gd name="connsiteX49" fmla="*/ 470647 w 545807"/>
                        <a:gd name="connsiteY49" fmla="*/ 2321859 h 2447365"/>
                        <a:gd name="connsiteX50" fmla="*/ 466165 w 545807"/>
                        <a:gd name="connsiteY50" fmla="*/ 2335306 h 2447365"/>
                        <a:gd name="connsiteX51" fmla="*/ 461682 w 545807"/>
                        <a:gd name="connsiteY51" fmla="*/ 2357718 h 2447365"/>
                        <a:gd name="connsiteX52" fmla="*/ 448235 w 545807"/>
                        <a:gd name="connsiteY52" fmla="*/ 2371165 h 2447365"/>
                        <a:gd name="connsiteX53" fmla="*/ 443753 w 545807"/>
                        <a:gd name="connsiteY53" fmla="*/ 2384612 h 2447365"/>
                        <a:gd name="connsiteX54" fmla="*/ 439271 w 545807"/>
                        <a:gd name="connsiteY54" fmla="*/ 2407024 h 2447365"/>
                        <a:gd name="connsiteX55" fmla="*/ 425824 w 545807"/>
                        <a:gd name="connsiteY55" fmla="*/ 2447365 h 2447365"/>
                        <a:gd name="connsiteX0" fmla="*/ 13447 w 550990"/>
                        <a:gd name="connsiteY0" fmla="*/ 0 h 2447365"/>
                        <a:gd name="connsiteX1" fmla="*/ 8965 w 550990"/>
                        <a:gd name="connsiteY1" fmla="*/ 31376 h 2447365"/>
                        <a:gd name="connsiteX2" fmla="*/ 4482 w 550990"/>
                        <a:gd name="connsiteY2" fmla="*/ 44824 h 2447365"/>
                        <a:gd name="connsiteX3" fmla="*/ 0 w 550990"/>
                        <a:gd name="connsiteY3" fmla="*/ 62753 h 2447365"/>
                        <a:gd name="connsiteX4" fmla="*/ 4482 w 550990"/>
                        <a:gd name="connsiteY4" fmla="*/ 121024 h 2447365"/>
                        <a:gd name="connsiteX5" fmla="*/ 8965 w 550990"/>
                        <a:gd name="connsiteY5" fmla="*/ 143435 h 2447365"/>
                        <a:gd name="connsiteX6" fmla="*/ 26894 w 550990"/>
                        <a:gd name="connsiteY6" fmla="*/ 170329 h 2447365"/>
                        <a:gd name="connsiteX7" fmla="*/ 44824 w 550990"/>
                        <a:gd name="connsiteY7" fmla="*/ 201706 h 2447365"/>
                        <a:gd name="connsiteX8" fmla="*/ 62753 w 550990"/>
                        <a:gd name="connsiteY8" fmla="*/ 228600 h 2447365"/>
                        <a:gd name="connsiteX9" fmla="*/ 67235 w 550990"/>
                        <a:gd name="connsiteY9" fmla="*/ 242047 h 2447365"/>
                        <a:gd name="connsiteX10" fmla="*/ 94129 w 550990"/>
                        <a:gd name="connsiteY10" fmla="*/ 268941 h 2447365"/>
                        <a:gd name="connsiteX11" fmla="*/ 121024 w 550990"/>
                        <a:gd name="connsiteY11" fmla="*/ 291353 h 2447365"/>
                        <a:gd name="connsiteX12" fmla="*/ 134471 w 550990"/>
                        <a:gd name="connsiteY12" fmla="*/ 295835 h 2447365"/>
                        <a:gd name="connsiteX13" fmla="*/ 165847 w 550990"/>
                        <a:gd name="connsiteY13" fmla="*/ 309282 h 2447365"/>
                        <a:gd name="connsiteX14" fmla="*/ 197224 w 550990"/>
                        <a:gd name="connsiteY14" fmla="*/ 322729 h 2447365"/>
                        <a:gd name="connsiteX15" fmla="*/ 215153 w 550990"/>
                        <a:gd name="connsiteY15" fmla="*/ 336176 h 2447365"/>
                        <a:gd name="connsiteX16" fmla="*/ 233082 w 550990"/>
                        <a:gd name="connsiteY16" fmla="*/ 345141 h 2447365"/>
                        <a:gd name="connsiteX17" fmla="*/ 251012 w 550990"/>
                        <a:gd name="connsiteY17" fmla="*/ 363071 h 2447365"/>
                        <a:gd name="connsiteX18" fmla="*/ 264459 w 550990"/>
                        <a:gd name="connsiteY18" fmla="*/ 372035 h 2447365"/>
                        <a:gd name="connsiteX19" fmla="*/ 295835 w 550990"/>
                        <a:gd name="connsiteY19" fmla="*/ 385482 h 2447365"/>
                        <a:gd name="connsiteX20" fmla="*/ 322729 w 550990"/>
                        <a:gd name="connsiteY20" fmla="*/ 403412 h 2447365"/>
                        <a:gd name="connsiteX21" fmla="*/ 363071 w 550990"/>
                        <a:gd name="connsiteY21" fmla="*/ 448235 h 2447365"/>
                        <a:gd name="connsiteX22" fmla="*/ 376518 w 550990"/>
                        <a:gd name="connsiteY22" fmla="*/ 452718 h 2447365"/>
                        <a:gd name="connsiteX23" fmla="*/ 403412 w 550990"/>
                        <a:gd name="connsiteY23" fmla="*/ 479612 h 2447365"/>
                        <a:gd name="connsiteX24" fmla="*/ 421341 w 550990"/>
                        <a:gd name="connsiteY24" fmla="*/ 497541 h 2447365"/>
                        <a:gd name="connsiteX25" fmla="*/ 461683 w 550990"/>
                        <a:gd name="connsiteY25" fmla="*/ 515470 h 2447365"/>
                        <a:gd name="connsiteX26" fmla="*/ 470648 w 550990"/>
                        <a:gd name="connsiteY26" fmla="*/ 493058 h 2447365"/>
                        <a:gd name="connsiteX27" fmla="*/ 484093 w 550990"/>
                        <a:gd name="connsiteY27" fmla="*/ 528918 h 2447365"/>
                        <a:gd name="connsiteX28" fmla="*/ 484095 w 550990"/>
                        <a:gd name="connsiteY28" fmla="*/ 542364 h 2447365"/>
                        <a:gd name="connsiteX29" fmla="*/ 502024 w 550990"/>
                        <a:gd name="connsiteY29" fmla="*/ 560294 h 2447365"/>
                        <a:gd name="connsiteX30" fmla="*/ 497541 w 550990"/>
                        <a:gd name="connsiteY30" fmla="*/ 596153 h 2447365"/>
                        <a:gd name="connsiteX31" fmla="*/ 479612 w 550990"/>
                        <a:gd name="connsiteY31" fmla="*/ 640976 h 2447365"/>
                        <a:gd name="connsiteX32" fmla="*/ 493059 w 550990"/>
                        <a:gd name="connsiteY32" fmla="*/ 708212 h 2447365"/>
                        <a:gd name="connsiteX33" fmla="*/ 510988 w 550990"/>
                        <a:gd name="connsiteY33" fmla="*/ 851647 h 2447365"/>
                        <a:gd name="connsiteX34" fmla="*/ 548439 w 550990"/>
                        <a:gd name="connsiteY34" fmla="*/ 833215 h 2447365"/>
                        <a:gd name="connsiteX35" fmla="*/ 545591 w 550990"/>
                        <a:gd name="connsiteY35" fmla="*/ 890061 h 2447365"/>
                        <a:gd name="connsiteX36" fmla="*/ 528918 w 550990"/>
                        <a:gd name="connsiteY36" fmla="*/ 914400 h 2447365"/>
                        <a:gd name="connsiteX37" fmla="*/ 466165 w 550990"/>
                        <a:gd name="connsiteY37" fmla="*/ 1479176 h 2447365"/>
                        <a:gd name="connsiteX38" fmla="*/ 455692 w 550990"/>
                        <a:gd name="connsiteY38" fmla="*/ 1510553 h 2447365"/>
                        <a:gd name="connsiteX39" fmla="*/ 453346 w 550990"/>
                        <a:gd name="connsiteY39" fmla="*/ 1528482 h 2447365"/>
                        <a:gd name="connsiteX40" fmla="*/ 446936 w 550990"/>
                        <a:gd name="connsiteY40" fmla="*/ 1582270 h 2447365"/>
                        <a:gd name="connsiteX41" fmla="*/ 446937 w 550990"/>
                        <a:gd name="connsiteY41" fmla="*/ 1613647 h 2447365"/>
                        <a:gd name="connsiteX42" fmla="*/ 433281 w 550990"/>
                        <a:gd name="connsiteY42" fmla="*/ 1671038 h 2447365"/>
                        <a:gd name="connsiteX43" fmla="*/ 436883 w 550990"/>
                        <a:gd name="connsiteY43" fmla="*/ 1720805 h 2447365"/>
                        <a:gd name="connsiteX44" fmla="*/ 438810 w 550990"/>
                        <a:gd name="connsiteY44" fmla="*/ 1744934 h 2447365"/>
                        <a:gd name="connsiteX45" fmla="*/ 484094 w 550990"/>
                        <a:gd name="connsiteY45" fmla="*/ 2017059 h 2447365"/>
                        <a:gd name="connsiteX46" fmla="*/ 488577 w 550990"/>
                        <a:gd name="connsiteY46" fmla="*/ 2066365 h 2447365"/>
                        <a:gd name="connsiteX47" fmla="*/ 493059 w 550990"/>
                        <a:gd name="connsiteY47" fmla="*/ 2084294 h 2447365"/>
                        <a:gd name="connsiteX48" fmla="*/ 488577 w 550990"/>
                        <a:gd name="connsiteY48" fmla="*/ 2209800 h 2447365"/>
                        <a:gd name="connsiteX49" fmla="*/ 479612 w 550990"/>
                        <a:gd name="connsiteY49" fmla="*/ 2294965 h 2447365"/>
                        <a:gd name="connsiteX50" fmla="*/ 470647 w 550990"/>
                        <a:gd name="connsiteY50" fmla="*/ 2321859 h 2447365"/>
                        <a:gd name="connsiteX51" fmla="*/ 466165 w 550990"/>
                        <a:gd name="connsiteY51" fmla="*/ 2335306 h 2447365"/>
                        <a:gd name="connsiteX52" fmla="*/ 461682 w 550990"/>
                        <a:gd name="connsiteY52" fmla="*/ 2357718 h 2447365"/>
                        <a:gd name="connsiteX53" fmla="*/ 448235 w 550990"/>
                        <a:gd name="connsiteY53" fmla="*/ 2371165 h 2447365"/>
                        <a:gd name="connsiteX54" fmla="*/ 443753 w 550990"/>
                        <a:gd name="connsiteY54" fmla="*/ 2384612 h 2447365"/>
                        <a:gd name="connsiteX55" fmla="*/ 439271 w 550990"/>
                        <a:gd name="connsiteY55" fmla="*/ 2407024 h 2447365"/>
                        <a:gd name="connsiteX56" fmla="*/ 425824 w 550990"/>
                        <a:gd name="connsiteY56" fmla="*/ 2447365 h 2447365"/>
                        <a:gd name="connsiteX0" fmla="*/ 13447 w 550990"/>
                        <a:gd name="connsiteY0" fmla="*/ 0 h 2447365"/>
                        <a:gd name="connsiteX1" fmla="*/ 8965 w 550990"/>
                        <a:gd name="connsiteY1" fmla="*/ 31376 h 2447365"/>
                        <a:gd name="connsiteX2" fmla="*/ 4482 w 550990"/>
                        <a:gd name="connsiteY2" fmla="*/ 44824 h 2447365"/>
                        <a:gd name="connsiteX3" fmla="*/ 0 w 550990"/>
                        <a:gd name="connsiteY3" fmla="*/ 62753 h 2447365"/>
                        <a:gd name="connsiteX4" fmla="*/ 4482 w 550990"/>
                        <a:gd name="connsiteY4" fmla="*/ 121024 h 2447365"/>
                        <a:gd name="connsiteX5" fmla="*/ 8965 w 550990"/>
                        <a:gd name="connsiteY5" fmla="*/ 143435 h 2447365"/>
                        <a:gd name="connsiteX6" fmla="*/ 26894 w 550990"/>
                        <a:gd name="connsiteY6" fmla="*/ 170329 h 2447365"/>
                        <a:gd name="connsiteX7" fmla="*/ 44824 w 550990"/>
                        <a:gd name="connsiteY7" fmla="*/ 201706 h 2447365"/>
                        <a:gd name="connsiteX8" fmla="*/ 62753 w 550990"/>
                        <a:gd name="connsiteY8" fmla="*/ 228600 h 2447365"/>
                        <a:gd name="connsiteX9" fmla="*/ 67235 w 550990"/>
                        <a:gd name="connsiteY9" fmla="*/ 242047 h 2447365"/>
                        <a:gd name="connsiteX10" fmla="*/ 94129 w 550990"/>
                        <a:gd name="connsiteY10" fmla="*/ 268941 h 2447365"/>
                        <a:gd name="connsiteX11" fmla="*/ 121024 w 550990"/>
                        <a:gd name="connsiteY11" fmla="*/ 291353 h 2447365"/>
                        <a:gd name="connsiteX12" fmla="*/ 134471 w 550990"/>
                        <a:gd name="connsiteY12" fmla="*/ 295835 h 2447365"/>
                        <a:gd name="connsiteX13" fmla="*/ 165847 w 550990"/>
                        <a:gd name="connsiteY13" fmla="*/ 309282 h 2447365"/>
                        <a:gd name="connsiteX14" fmla="*/ 197224 w 550990"/>
                        <a:gd name="connsiteY14" fmla="*/ 322729 h 2447365"/>
                        <a:gd name="connsiteX15" fmla="*/ 215153 w 550990"/>
                        <a:gd name="connsiteY15" fmla="*/ 336176 h 2447365"/>
                        <a:gd name="connsiteX16" fmla="*/ 233082 w 550990"/>
                        <a:gd name="connsiteY16" fmla="*/ 345141 h 2447365"/>
                        <a:gd name="connsiteX17" fmla="*/ 251012 w 550990"/>
                        <a:gd name="connsiteY17" fmla="*/ 363071 h 2447365"/>
                        <a:gd name="connsiteX18" fmla="*/ 264459 w 550990"/>
                        <a:gd name="connsiteY18" fmla="*/ 372035 h 2447365"/>
                        <a:gd name="connsiteX19" fmla="*/ 295835 w 550990"/>
                        <a:gd name="connsiteY19" fmla="*/ 385482 h 2447365"/>
                        <a:gd name="connsiteX20" fmla="*/ 322729 w 550990"/>
                        <a:gd name="connsiteY20" fmla="*/ 403412 h 2447365"/>
                        <a:gd name="connsiteX21" fmla="*/ 363071 w 550990"/>
                        <a:gd name="connsiteY21" fmla="*/ 448235 h 2447365"/>
                        <a:gd name="connsiteX22" fmla="*/ 376518 w 550990"/>
                        <a:gd name="connsiteY22" fmla="*/ 452718 h 2447365"/>
                        <a:gd name="connsiteX23" fmla="*/ 403412 w 550990"/>
                        <a:gd name="connsiteY23" fmla="*/ 479612 h 2447365"/>
                        <a:gd name="connsiteX24" fmla="*/ 421341 w 550990"/>
                        <a:gd name="connsiteY24" fmla="*/ 497541 h 2447365"/>
                        <a:gd name="connsiteX25" fmla="*/ 461683 w 550990"/>
                        <a:gd name="connsiteY25" fmla="*/ 515470 h 2447365"/>
                        <a:gd name="connsiteX26" fmla="*/ 470648 w 550990"/>
                        <a:gd name="connsiteY26" fmla="*/ 493058 h 2447365"/>
                        <a:gd name="connsiteX27" fmla="*/ 484093 w 550990"/>
                        <a:gd name="connsiteY27" fmla="*/ 528918 h 2447365"/>
                        <a:gd name="connsiteX28" fmla="*/ 484095 w 550990"/>
                        <a:gd name="connsiteY28" fmla="*/ 542364 h 2447365"/>
                        <a:gd name="connsiteX29" fmla="*/ 502024 w 550990"/>
                        <a:gd name="connsiteY29" fmla="*/ 560294 h 2447365"/>
                        <a:gd name="connsiteX30" fmla="*/ 497541 w 550990"/>
                        <a:gd name="connsiteY30" fmla="*/ 596153 h 2447365"/>
                        <a:gd name="connsiteX31" fmla="*/ 479612 w 550990"/>
                        <a:gd name="connsiteY31" fmla="*/ 640976 h 2447365"/>
                        <a:gd name="connsiteX32" fmla="*/ 493059 w 550990"/>
                        <a:gd name="connsiteY32" fmla="*/ 708212 h 2447365"/>
                        <a:gd name="connsiteX33" fmla="*/ 530216 w 550990"/>
                        <a:gd name="connsiteY33" fmla="*/ 787553 h 2447365"/>
                        <a:gd name="connsiteX34" fmla="*/ 548439 w 550990"/>
                        <a:gd name="connsiteY34" fmla="*/ 833215 h 2447365"/>
                        <a:gd name="connsiteX35" fmla="*/ 545591 w 550990"/>
                        <a:gd name="connsiteY35" fmla="*/ 890061 h 2447365"/>
                        <a:gd name="connsiteX36" fmla="*/ 528918 w 550990"/>
                        <a:gd name="connsiteY36" fmla="*/ 914400 h 2447365"/>
                        <a:gd name="connsiteX37" fmla="*/ 466165 w 550990"/>
                        <a:gd name="connsiteY37" fmla="*/ 1479176 h 2447365"/>
                        <a:gd name="connsiteX38" fmla="*/ 455692 w 550990"/>
                        <a:gd name="connsiteY38" fmla="*/ 1510553 h 2447365"/>
                        <a:gd name="connsiteX39" fmla="*/ 453346 w 550990"/>
                        <a:gd name="connsiteY39" fmla="*/ 1528482 h 2447365"/>
                        <a:gd name="connsiteX40" fmla="*/ 446936 w 550990"/>
                        <a:gd name="connsiteY40" fmla="*/ 1582270 h 2447365"/>
                        <a:gd name="connsiteX41" fmla="*/ 446937 w 550990"/>
                        <a:gd name="connsiteY41" fmla="*/ 1613647 h 2447365"/>
                        <a:gd name="connsiteX42" fmla="*/ 433281 w 550990"/>
                        <a:gd name="connsiteY42" fmla="*/ 1671038 h 2447365"/>
                        <a:gd name="connsiteX43" fmla="*/ 436883 w 550990"/>
                        <a:gd name="connsiteY43" fmla="*/ 1720805 h 2447365"/>
                        <a:gd name="connsiteX44" fmla="*/ 438810 w 550990"/>
                        <a:gd name="connsiteY44" fmla="*/ 1744934 h 2447365"/>
                        <a:gd name="connsiteX45" fmla="*/ 484094 w 550990"/>
                        <a:gd name="connsiteY45" fmla="*/ 2017059 h 2447365"/>
                        <a:gd name="connsiteX46" fmla="*/ 488577 w 550990"/>
                        <a:gd name="connsiteY46" fmla="*/ 2066365 h 2447365"/>
                        <a:gd name="connsiteX47" fmla="*/ 493059 w 550990"/>
                        <a:gd name="connsiteY47" fmla="*/ 2084294 h 2447365"/>
                        <a:gd name="connsiteX48" fmla="*/ 488577 w 550990"/>
                        <a:gd name="connsiteY48" fmla="*/ 2209800 h 2447365"/>
                        <a:gd name="connsiteX49" fmla="*/ 479612 w 550990"/>
                        <a:gd name="connsiteY49" fmla="*/ 2294965 h 2447365"/>
                        <a:gd name="connsiteX50" fmla="*/ 470647 w 550990"/>
                        <a:gd name="connsiteY50" fmla="*/ 2321859 h 2447365"/>
                        <a:gd name="connsiteX51" fmla="*/ 466165 w 550990"/>
                        <a:gd name="connsiteY51" fmla="*/ 2335306 h 2447365"/>
                        <a:gd name="connsiteX52" fmla="*/ 461682 w 550990"/>
                        <a:gd name="connsiteY52" fmla="*/ 2357718 h 2447365"/>
                        <a:gd name="connsiteX53" fmla="*/ 448235 w 550990"/>
                        <a:gd name="connsiteY53" fmla="*/ 2371165 h 2447365"/>
                        <a:gd name="connsiteX54" fmla="*/ 443753 w 550990"/>
                        <a:gd name="connsiteY54" fmla="*/ 2384612 h 2447365"/>
                        <a:gd name="connsiteX55" fmla="*/ 439271 w 550990"/>
                        <a:gd name="connsiteY55" fmla="*/ 2407024 h 2447365"/>
                        <a:gd name="connsiteX56" fmla="*/ 425824 w 550990"/>
                        <a:gd name="connsiteY56" fmla="*/ 2447365 h 2447365"/>
                        <a:gd name="connsiteX0" fmla="*/ 13447 w 550433"/>
                        <a:gd name="connsiteY0" fmla="*/ 0 h 2447365"/>
                        <a:gd name="connsiteX1" fmla="*/ 8965 w 550433"/>
                        <a:gd name="connsiteY1" fmla="*/ 31376 h 2447365"/>
                        <a:gd name="connsiteX2" fmla="*/ 4482 w 550433"/>
                        <a:gd name="connsiteY2" fmla="*/ 44824 h 2447365"/>
                        <a:gd name="connsiteX3" fmla="*/ 0 w 550433"/>
                        <a:gd name="connsiteY3" fmla="*/ 62753 h 2447365"/>
                        <a:gd name="connsiteX4" fmla="*/ 4482 w 550433"/>
                        <a:gd name="connsiteY4" fmla="*/ 121024 h 2447365"/>
                        <a:gd name="connsiteX5" fmla="*/ 8965 w 550433"/>
                        <a:gd name="connsiteY5" fmla="*/ 143435 h 2447365"/>
                        <a:gd name="connsiteX6" fmla="*/ 26894 w 550433"/>
                        <a:gd name="connsiteY6" fmla="*/ 170329 h 2447365"/>
                        <a:gd name="connsiteX7" fmla="*/ 44824 w 550433"/>
                        <a:gd name="connsiteY7" fmla="*/ 201706 h 2447365"/>
                        <a:gd name="connsiteX8" fmla="*/ 62753 w 550433"/>
                        <a:gd name="connsiteY8" fmla="*/ 228600 h 2447365"/>
                        <a:gd name="connsiteX9" fmla="*/ 67235 w 550433"/>
                        <a:gd name="connsiteY9" fmla="*/ 242047 h 2447365"/>
                        <a:gd name="connsiteX10" fmla="*/ 94129 w 550433"/>
                        <a:gd name="connsiteY10" fmla="*/ 268941 h 2447365"/>
                        <a:gd name="connsiteX11" fmla="*/ 121024 w 550433"/>
                        <a:gd name="connsiteY11" fmla="*/ 291353 h 2447365"/>
                        <a:gd name="connsiteX12" fmla="*/ 134471 w 550433"/>
                        <a:gd name="connsiteY12" fmla="*/ 295835 h 2447365"/>
                        <a:gd name="connsiteX13" fmla="*/ 165847 w 550433"/>
                        <a:gd name="connsiteY13" fmla="*/ 309282 h 2447365"/>
                        <a:gd name="connsiteX14" fmla="*/ 197224 w 550433"/>
                        <a:gd name="connsiteY14" fmla="*/ 322729 h 2447365"/>
                        <a:gd name="connsiteX15" fmla="*/ 215153 w 550433"/>
                        <a:gd name="connsiteY15" fmla="*/ 336176 h 2447365"/>
                        <a:gd name="connsiteX16" fmla="*/ 233082 w 550433"/>
                        <a:gd name="connsiteY16" fmla="*/ 345141 h 2447365"/>
                        <a:gd name="connsiteX17" fmla="*/ 251012 w 550433"/>
                        <a:gd name="connsiteY17" fmla="*/ 363071 h 2447365"/>
                        <a:gd name="connsiteX18" fmla="*/ 264459 w 550433"/>
                        <a:gd name="connsiteY18" fmla="*/ 372035 h 2447365"/>
                        <a:gd name="connsiteX19" fmla="*/ 295835 w 550433"/>
                        <a:gd name="connsiteY19" fmla="*/ 385482 h 2447365"/>
                        <a:gd name="connsiteX20" fmla="*/ 322729 w 550433"/>
                        <a:gd name="connsiteY20" fmla="*/ 403412 h 2447365"/>
                        <a:gd name="connsiteX21" fmla="*/ 363071 w 550433"/>
                        <a:gd name="connsiteY21" fmla="*/ 448235 h 2447365"/>
                        <a:gd name="connsiteX22" fmla="*/ 376518 w 550433"/>
                        <a:gd name="connsiteY22" fmla="*/ 452718 h 2447365"/>
                        <a:gd name="connsiteX23" fmla="*/ 403412 w 550433"/>
                        <a:gd name="connsiteY23" fmla="*/ 479612 h 2447365"/>
                        <a:gd name="connsiteX24" fmla="*/ 421341 w 550433"/>
                        <a:gd name="connsiteY24" fmla="*/ 497541 h 2447365"/>
                        <a:gd name="connsiteX25" fmla="*/ 461683 w 550433"/>
                        <a:gd name="connsiteY25" fmla="*/ 515470 h 2447365"/>
                        <a:gd name="connsiteX26" fmla="*/ 470648 w 550433"/>
                        <a:gd name="connsiteY26" fmla="*/ 493058 h 2447365"/>
                        <a:gd name="connsiteX27" fmla="*/ 484093 w 550433"/>
                        <a:gd name="connsiteY27" fmla="*/ 528918 h 2447365"/>
                        <a:gd name="connsiteX28" fmla="*/ 484095 w 550433"/>
                        <a:gd name="connsiteY28" fmla="*/ 542364 h 2447365"/>
                        <a:gd name="connsiteX29" fmla="*/ 502024 w 550433"/>
                        <a:gd name="connsiteY29" fmla="*/ 560294 h 2447365"/>
                        <a:gd name="connsiteX30" fmla="*/ 497541 w 550433"/>
                        <a:gd name="connsiteY30" fmla="*/ 596153 h 2447365"/>
                        <a:gd name="connsiteX31" fmla="*/ 479612 w 550433"/>
                        <a:gd name="connsiteY31" fmla="*/ 640976 h 2447365"/>
                        <a:gd name="connsiteX32" fmla="*/ 493059 w 550433"/>
                        <a:gd name="connsiteY32" fmla="*/ 708212 h 2447365"/>
                        <a:gd name="connsiteX33" fmla="*/ 530216 w 550433"/>
                        <a:gd name="connsiteY33" fmla="*/ 787553 h 2447365"/>
                        <a:gd name="connsiteX34" fmla="*/ 548439 w 550433"/>
                        <a:gd name="connsiteY34" fmla="*/ 833215 h 2447365"/>
                        <a:gd name="connsiteX35" fmla="*/ 545591 w 550433"/>
                        <a:gd name="connsiteY35" fmla="*/ 890061 h 2447365"/>
                        <a:gd name="connsiteX36" fmla="*/ 548147 w 550433"/>
                        <a:gd name="connsiteY36" fmla="*/ 918672 h 2447365"/>
                        <a:gd name="connsiteX37" fmla="*/ 466165 w 550433"/>
                        <a:gd name="connsiteY37" fmla="*/ 1479176 h 2447365"/>
                        <a:gd name="connsiteX38" fmla="*/ 455692 w 550433"/>
                        <a:gd name="connsiteY38" fmla="*/ 1510553 h 2447365"/>
                        <a:gd name="connsiteX39" fmla="*/ 453346 w 550433"/>
                        <a:gd name="connsiteY39" fmla="*/ 1528482 h 2447365"/>
                        <a:gd name="connsiteX40" fmla="*/ 446936 w 550433"/>
                        <a:gd name="connsiteY40" fmla="*/ 1582270 h 2447365"/>
                        <a:gd name="connsiteX41" fmla="*/ 446937 w 550433"/>
                        <a:gd name="connsiteY41" fmla="*/ 1613647 h 2447365"/>
                        <a:gd name="connsiteX42" fmla="*/ 433281 w 550433"/>
                        <a:gd name="connsiteY42" fmla="*/ 1671038 h 2447365"/>
                        <a:gd name="connsiteX43" fmla="*/ 436883 w 550433"/>
                        <a:gd name="connsiteY43" fmla="*/ 1720805 h 2447365"/>
                        <a:gd name="connsiteX44" fmla="*/ 438810 w 550433"/>
                        <a:gd name="connsiteY44" fmla="*/ 1744934 h 2447365"/>
                        <a:gd name="connsiteX45" fmla="*/ 484094 w 550433"/>
                        <a:gd name="connsiteY45" fmla="*/ 2017059 h 2447365"/>
                        <a:gd name="connsiteX46" fmla="*/ 488577 w 550433"/>
                        <a:gd name="connsiteY46" fmla="*/ 2066365 h 2447365"/>
                        <a:gd name="connsiteX47" fmla="*/ 493059 w 550433"/>
                        <a:gd name="connsiteY47" fmla="*/ 2084294 h 2447365"/>
                        <a:gd name="connsiteX48" fmla="*/ 488577 w 550433"/>
                        <a:gd name="connsiteY48" fmla="*/ 2209800 h 2447365"/>
                        <a:gd name="connsiteX49" fmla="*/ 479612 w 550433"/>
                        <a:gd name="connsiteY49" fmla="*/ 2294965 h 2447365"/>
                        <a:gd name="connsiteX50" fmla="*/ 470647 w 550433"/>
                        <a:gd name="connsiteY50" fmla="*/ 2321859 h 2447365"/>
                        <a:gd name="connsiteX51" fmla="*/ 466165 w 550433"/>
                        <a:gd name="connsiteY51" fmla="*/ 2335306 h 2447365"/>
                        <a:gd name="connsiteX52" fmla="*/ 461682 w 550433"/>
                        <a:gd name="connsiteY52" fmla="*/ 2357718 h 2447365"/>
                        <a:gd name="connsiteX53" fmla="*/ 448235 w 550433"/>
                        <a:gd name="connsiteY53" fmla="*/ 2371165 h 2447365"/>
                        <a:gd name="connsiteX54" fmla="*/ 443753 w 550433"/>
                        <a:gd name="connsiteY54" fmla="*/ 2384612 h 2447365"/>
                        <a:gd name="connsiteX55" fmla="*/ 439271 w 550433"/>
                        <a:gd name="connsiteY55" fmla="*/ 2407024 h 2447365"/>
                        <a:gd name="connsiteX56" fmla="*/ 425824 w 550433"/>
                        <a:gd name="connsiteY56"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3059 w 548147"/>
                        <a:gd name="connsiteY32" fmla="*/ 708212 h 2447365"/>
                        <a:gd name="connsiteX33" fmla="*/ 530216 w 548147"/>
                        <a:gd name="connsiteY33" fmla="*/ 787553 h 2447365"/>
                        <a:gd name="connsiteX34" fmla="*/ 539893 w 548147"/>
                        <a:gd name="connsiteY34" fmla="*/ 831078 h 2447365"/>
                        <a:gd name="connsiteX35" fmla="*/ 545591 w 548147"/>
                        <a:gd name="connsiteY35" fmla="*/ 890061 h 2447365"/>
                        <a:gd name="connsiteX36" fmla="*/ 548147 w 548147"/>
                        <a:gd name="connsiteY36" fmla="*/ 918672 h 2447365"/>
                        <a:gd name="connsiteX37" fmla="*/ 466165 w 548147"/>
                        <a:gd name="connsiteY37" fmla="*/ 1479176 h 2447365"/>
                        <a:gd name="connsiteX38" fmla="*/ 455692 w 548147"/>
                        <a:gd name="connsiteY38" fmla="*/ 1510553 h 2447365"/>
                        <a:gd name="connsiteX39" fmla="*/ 453346 w 548147"/>
                        <a:gd name="connsiteY39" fmla="*/ 1528482 h 2447365"/>
                        <a:gd name="connsiteX40" fmla="*/ 446936 w 548147"/>
                        <a:gd name="connsiteY40" fmla="*/ 1582270 h 2447365"/>
                        <a:gd name="connsiteX41" fmla="*/ 446937 w 548147"/>
                        <a:gd name="connsiteY41" fmla="*/ 1613647 h 2447365"/>
                        <a:gd name="connsiteX42" fmla="*/ 433281 w 548147"/>
                        <a:gd name="connsiteY42" fmla="*/ 1671038 h 2447365"/>
                        <a:gd name="connsiteX43" fmla="*/ 436883 w 548147"/>
                        <a:gd name="connsiteY43" fmla="*/ 1720805 h 2447365"/>
                        <a:gd name="connsiteX44" fmla="*/ 438810 w 548147"/>
                        <a:gd name="connsiteY44" fmla="*/ 1744934 h 2447365"/>
                        <a:gd name="connsiteX45" fmla="*/ 484094 w 548147"/>
                        <a:gd name="connsiteY45" fmla="*/ 2017059 h 2447365"/>
                        <a:gd name="connsiteX46" fmla="*/ 488577 w 548147"/>
                        <a:gd name="connsiteY46" fmla="*/ 2066365 h 2447365"/>
                        <a:gd name="connsiteX47" fmla="*/ 493059 w 548147"/>
                        <a:gd name="connsiteY47" fmla="*/ 2084294 h 2447365"/>
                        <a:gd name="connsiteX48" fmla="*/ 488577 w 548147"/>
                        <a:gd name="connsiteY48" fmla="*/ 2209800 h 2447365"/>
                        <a:gd name="connsiteX49" fmla="*/ 479612 w 548147"/>
                        <a:gd name="connsiteY49" fmla="*/ 2294965 h 2447365"/>
                        <a:gd name="connsiteX50" fmla="*/ 470647 w 548147"/>
                        <a:gd name="connsiteY50" fmla="*/ 2321859 h 2447365"/>
                        <a:gd name="connsiteX51" fmla="*/ 466165 w 548147"/>
                        <a:gd name="connsiteY51" fmla="*/ 2335306 h 2447365"/>
                        <a:gd name="connsiteX52" fmla="*/ 461682 w 548147"/>
                        <a:gd name="connsiteY52" fmla="*/ 2357718 h 2447365"/>
                        <a:gd name="connsiteX53" fmla="*/ 448235 w 548147"/>
                        <a:gd name="connsiteY53" fmla="*/ 2371165 h 2447365"/>
                        <a:gd name="connsiteX54" fmla="*/ 443753 w 548147"/>
                        <a:gd name="connsiteY54" fmla="*/ 2384612 h 2447365"/>
                        <a:gd name="connsiteX55" fmla="*/ 439271 w 548147"/>
                        <a:gd name="connsiteY55" fmla="*/ 2407024 h 2447365"/>
                        <a:gd name="connsiteX56" fmla="*/ 425824 w 548147"/>
                        <a:gd name="connsiteY56"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2891 w 548147"/>
                        <a:gd name="connsiteY32" fmla="*/ 647344 h 2447365"/>
                        <a:gd name="connsiteX33" fmla="*/ 493059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32023 w 548147"/>
                        <a:gd name="connsiteY24" fmla="*/ 478313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94778 w 548147"/>
                        <a:gd name="connsiteY28" fmla="*/ 546637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94778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37093 w 548147"/>
                        <a:gd name="connsiteY46" fmla="*/ 2012786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37093 w 548147"/>
                        <a:gd name="connsiteY46" fmla="*/ 2012786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398888 w 548147"/>
                        <a:gd name="connsiteY50" fmla="*/ 2311637 h 2447365"/>
                        <a:gd name="connsiteX51" fmla="*/ 479612 w 548147"/>
                        <a:gd name="connsiteY51" fmla="*/ 2294965 h 2447365"/>
                        <a:gd name="connsiteX52" fmla="*/ 470647 w 548147"/>
                        <a:gd name="connsiteY52" fmla="*/ 2321859 h 2447365"/>
                        <a:gd name="connsiteX53" fmla="*/ 466165 w 548147"/>
                        <a:gd name="connsiteY53" fmla="*/ 2335306 h 2447365"/>
                        <a:gd name="connsiteX54" fmla="*/ 461682 w 548147"/>
                        <a:gd name="connsiteY54" fmla="*/ 2357718 h 2447365"/>
                        <a:gd name="connsiteX55" fmla="*/ 448235 w 548147"/>
                        <a:gd name="connsiteY55" fmla="*/ 2371165 h 2447365"/>
                        <a:gd name="connsiteX56" fmla="*/ 443753 w 548147"/>
                        <a:gd name="connsiteY56" fmla="*/ 2384612 h 2447365"/>
                        <a:gd name="connsiteX57" fmla="*/ 439271 w 548147"/>
                        <a:gd name="connsiteY57" fmla="*/ 2407024 h 2447365"/>
                        <a:gd name="connsiteX58" fmla="*/ 425824 w 548147"/>
                        <a:gd name="connsiteY58"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396751 w 548147"/>
                        <a:gd name="connsiteY50" fmla="*/ 2251817 h 2447365"/>
                        <a:gd name="connsiteX51" fmla="*/ 398888 w 548147"/>
                        <a:gd name="connsiteY51" fmla="*/ 2311637 h 2447365"/>
                        <a:gd name="connsiteX52" fmla="*/ 479612 w 548147"/>
                        <a:gd name="connsiteY52" fmla="*/ 2294965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479612 w 548147"/>
                        <a:gd name="connsiteY52" fmla="*/ 2294965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383472 w 548147"/>
                        <a:gd name="connsiteY52" fmla="*/ 2337694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383472 w 548147"/>
                        <a:gd name="connsiteY52" fmla="*/ 2337694 h 2447365"/>
                        <a:gd name="connsiteX53" fmla="*/ 363825 w 548147"/>
                        <a:gd name="connsiteY53" fmla="*/ 2403044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50628"/>
                        <a:gd name="connsiteX1" fmla="*/ 8965 w 548147"/>
                        <a:gd name="connsiteY1" fmla="*/ 31376 h 2450628"/>
                        <a:gd name="connsiteX2" fmla="*/ 4482 w 548147"/>
                        <a:gd name="connsiteY2" fmla="*/ 44824 h 2450628"/>
                        <a:gd name="connsiteX3" fmla="*/ 0 w 548147"/>
                        <a:gd name="connsiteY3" fmla="*/ 62753 h 2450628"/>
                        <a:gd name="connsiteX4" fmla="*/ 4482 w 548147"/>
                        <a:gd name="connsiteY4" fmla="*/ 121024 h 2450628"/>
                        <a:gd name="connsiteX5" fmla="*/ 8965 w 548147"/>
                        <a:gd name="connsiteY5" fmla="*/ 143435 h 2450628"/>
                        <a:gd name="connsiteX6" fmla="*/ 26894 w 548147"/>
                        <a:gd name="connsiteY6" fmla="*/ 170329 h 2450628"/>
                        <a:gd name="connsiteX7" fmla="*/ 44824 w 548147"/>
                        <a:gd name="connsiteY7" fmla="*/ 201706 h 2450628"/>
                        <a:gd name="connsiteX8" fmla="*/ 62753 w 548147"/>
                        <a:gd name="connsiteY8" fmla="*/ 228600 h 2450628"/>
                        <a:gd name="connsiteX9" fmla="*/ 67235 w 548147"/>
                        <a:gd name="connsiteY9" fmla="*/ 242047 h 2450628"/>
                        <a:gd name="connsiteX10" fmla="*/ 94129 w 548147"/>
                        <a:gd name="connsiteY10" fmla="*/ 268941 h 2450628"/>
                        <a:gd name="connsiteX11" fmla="*/ 121024 w 548147"/>
                        <a:gd name="connsiteY11" fmla="*/ 291353 h 2450628"/>
                        <a:gd name="connsiteX12" fmla="*/ 134471 w 548147"/>
                        <a:gd name="connsiteY12" fmla="*/ 295835 h 2450628"/>
                        <a:gd name="connsiteX13" fmla="*/ 165847 w 548147"/>
                        <a:gd name="connsiteY13" fmla="*/ 309282 h 2450628"/>
                        <a:gd name="connsiteX14" fmla="*/ 197224 w 548147"/>
                        <a:gd name="connsiteY14" fmla="*/ 322729 h 2450628"/>
                        <a:gd name="connsiteX15" fmla="*/ 215153 w 548147"/>
                        <a:gd name="connsiteY15" fmla="*/ 336176 h 2450628"/>
                        <a:gd name="connsiteX16" fmla="*/ 233082 w 548147"/>
                        <a:gd name="connsiteY16" fmla="*/ 345141 h 2450628"/>
                        <a:gd name="connsiteX17" fmla="*/ 251012 w 548147"/>
                        <a:gd name="connsiteY17" fmla="*/ 363071 h 2450628"/>
                        <a:gd name="connsiteX18" fmla="*/ 264459 w 548147"/>
                        <a:gd name="connsiteY18" fmla="*/ 372035 h 2450628"/>
                        <a:gd name="connsiteX19" fmla="*/ 295835 w 548147"/>
                        <a:gd name="connsiteY19" fmla="*/ 385482 h 2450628"/>
                        <a:gd name="connsiteX20" fmla="*/ 322729 w 548147"/>
                        <a:gd name="connsiteY20" fmla="*/ 403412 h 2450628"/>
                        <a:gd name="connsiteX21" fmla="*/ 363071 w 548147"/>
                        <a:gd name="connsiteY21" fmla="*/ 448235 h 2450628"/>
                        <a:gd name="connsiteX22" fmla="*/ 376518 w 548147"/>
                        <a:gd name="connsiteY22" fmla="*/ 452718 h 2450628"/>
                        <a:gd name="connsiteX23" fmla="*/ 403412 w 548147"/>
                        <a:gd name="connsiteY23" fmla="*/ 462521 h 2450628"/>
                        <a:gd name="connsiteX24" fmla="*/ 432023 w 548147"/>
                        <a:gd name="connsiteY24" fmla="*/ 478313 h 2450628"/>
                        <a:gd name="connsiteX25" fmla="*/ 461683 w 548147"/>
                        <a:gd name="connsiteY25" fmla="*/ 515470 h 2450628"/>
                        <a:gd name="connsiteX26" fmla="*/ 447147 w 548147"/>
                        <a:gd name="connsiteY26" fmla="*/ 499468 h 2450628"/>
                        <a:gd name="connsiteX27" fmla="*/ 469137 w 548147"/>
                        <a:gd name="connsiteY27" fmla="*/ 524645 h 2450628"/>
                        <a:gd name="connsiteX28" fmla="*/ 479823 w 548147"/>
                        <a:gd name="connsiteY28" fmla="*/ 546637 h 2450628"/>
                        <a:gd name="connsiteX29" fmla="*/ 489205 w 548147"/>
                        <a:gd name="connsiteY29" fmla="*/ 566703 h 2450628"/>
                        <a:gd name="connsiteX30" fmla="*/ 497541 w 548147"/>
                        <a:gd name="connsiteY30" fmla="*/ 596153 h 2450628"/>
                        <a:gd name="connsiteX31" fmla="*/ 496704 w 548147"/>
                        <a:gd name="connsiteY31" fmla="*/ 621748 h 2450628"/>
                        <a:gd name="connsiteX32" fmla="*/ 507846 w 548147"/>
                        <a:gd name="connsiteY32" fmla="*/ 649481 h 2450628"/>
                        <a:gd name="connsiteX33" fmla="*/ 512287 w 548147"/>
                        <a:gd name="connsiteY33" fmla="*/ 708212 h 2450628"/>
                        <a:gd name="connsiteX34" fmla="*/ 530216 w 548147"/>
                        <a:gd name="connsiteY34" fmla="*/ 787553 h 2450628"/>
                        <a:gd name="connsiteX35" fmla="*/ 539893 w 548147"/>
                        <a:gd name="connsiteY35" fmla="*/ 831078 h 2450628"/>
                        <a:gd name="connsiteX36" fmla="*/ 545591 w 548147"/>
                        <a:gd name="connsiteY36" fmla="*/ 890061 h 2450628"/>
                        <a:gd name="connsiteX37" fmla="*/ 548147 w 548147"/>
                        <a:gd name="connsiteY37" fmla="*/ 918672 h 2450628"/>
                        <a:gd name="connsiteX38" fmla="*/ 466165 w 548147"/>
                        <a:gd name="connsiteY38" fmla="*/ 1479176 h 2450628"/>
                        <a:gd name="connsiteX39" fmla="*/ 455692 w 548147"/>
                        <a:gd name="connsiteY39" fmla="*/ 1510553 h 2450628"/>
                        <a:gd name="connsiteX40" fmla="*/ 453346 w 548147"/>
                        <a:gd name="connsiteY40" fmla="*/ 1528482 h 2450628"/>
                        <a:gd name="connsiteX41" fmla="*/ 446936 w 548147"/>
                        <a:gd name="connsiteY41" fmla="*/ 1582270 h 2450628"/>
                        <a:gd name="connsiteX42" fmla="*/ 446937 w 548147"/>
                        <a:gd name="connsiteY42" fmla="*/ 1613647 h 2450628"/>
                        <a:gd name="connsiteX43" fmla="*/ 433281 w 548147"/>
                        <a:gd name="connsiteY43" fmla="*/ 1671038 h 2450628"/>
                        <a:gd name="connsiteX44" fmla="*/ 436883 w 548147"/>
                        <a:gd name="connsiteY44" fmla="*/ 1720805 h 2450628"/>
                        <a:gd name="connsiteX45" fmla="*/ 438810 w 548147"/>
                        <a:gd name="connsiteY45" fmla="*/ 1744934 h 2450628"/>
                        <a:gd name="connsiteX46" fmla="*/ 411455 w 548147"/>
                        <a:gd name="connsiteY46" fmla="*/ 2010649 h 2450628"/>
                        <a:gd name="connsiteX47" fmla="*/ 405255 w 548147"/>
                        <a:gd name="connsiteY47" fmla="*/ 2117640 h 2450628"/>
                        <a:gd name="connsiteX48" fmla="*/ 403328 w 548147"/>
                        <a:gd name="connsiteY48" fmla="*/ 2191116 h 2450628"/>
                        <a:gd name="connsiteX49" fmla="*/ 398846 w 548147"/>
                        <a:gd name="connsiteY49" fmla="*/ 2231164 h 2450628"/>
                        <a:gd name="connsiteX50" fmla="*/ 396751 w 548147"/>
                        <a:gd name="connsiteY50" fmla="*/ 2251817 h 2450628"/>
                        <a:gd name="connsiteX51" fmla="*/ 398888 w 548147"/>
                        <a:gd name="connsiteY51" fmla="*/ 2311637 h 2450628"/>
                        <a:gd name="connsiteX52" fmla="*/ 383472 w 548147"/>
                        <a:gd name="connsiteY52" fmla="*/ 2337694 h 2450628"/>
                        <a:gd name="connsiteX53" fmla="*/ 363825 w 548147"/>
                        <a:gd name="connsiteY53" fmla="*/ 2403044 h 2450628"/>
                        <a:gd name="connsiteX54" fmla="*/ 466165 w 548147"/>
                        <a:gd name="connsiteY54" fmla="*/ 2335306 h 2450628"/>
                        <a:gd name="connsiteX55" fmla="*/ 354022 w 548147"/>
                        <a:gd name="connsiteY55" fmla="*/ 2450507 h 2450628"/>
                        <a:gd name="connsiteX56" fmla="*/ 461682 w 548147"/>
                        <a:gd name="connsiteY56" fmla="*/ 2357718 h 2450628"/>
                        <a:gd name="connsiteX57" fmla="*/ 448235 w 548147"/>
                        <a:gd name="connsiteY57" fmla="*/ 2371165 h 2450628"/>
                        <a:gd name="connsiteX58" fmla="*/ 443753 w 548147"/>
                        <a:gd name="connsiteY58" fmla="*/ 2384612 h 2450628"/>
                        <a:gd name="connsiteX59" fmla="*/ 439271 w 548147"/>
                        <a:gd name="connsiteY59" fmla="*/ 2407024 h 2450628"/>
                        <a:gd name="connsiteX60" fmla="*/ 425824 w 548147"/>
                        <a:gd name="connsiteY60" fmla="*/ 2447365 h 2450628"/>
                        <a:gd name="connsiteX0" fmla="*/ 13447 w 548147"/>
                        <a:gd name="connsiteY0" fmla="*/ 0 h 2450628"/>
                        <a:gd name="connsiteX1" fmla="*/ 8965 w 548147"/>
                        <a:gd name="connsiteY1" fmla="*/ 31376 h 2450628"/>
                        <a:gd name="connsiteX2" fmla="*/ 4482 w 548147"/>
                        <a:gd name="connsiteY2" fmla="*/ 44824 h 2450628"/>
                        <a:gd name="connsiteX3" fmla="*/ 0 w 548147"/>
                        <a:gd name="connsiteY3" fmla="*/ 62753 h 2450628"/>
                        <a:gd name="connsiteX4" fmla="*/ 4482 w 548147"/>
                        <a:gd name="connsiteY4" fmla="*/ 121024 h 2450628"/>
                        <a:gd name="connsiteX5" fmla="*/ 8965 w 548147"/>
                        <a:gd name="connsiteY5" fmla="*/ 143435 h 2450628"/>
                        <a:gd name="connsiteX6" fmla="*/ 26894 w 548147"/>
                        <a:gd name="connsiteY6" fmla="*/ 170329 h 2450628"/>
                        <a:gd name="connsiteX7" fmla="*/ 44824 w 548147"/>
                        <a:gd name="connsiteY7" fmla="*/ 201706 h 2450628"/>
                        <a:gd name="connsiteX8" fmla="*/ 62753 w 548147"/>
                        <a:gd name="connsiteY8" fmla="*/ 228600 h 2450628"/>
                        <a:gd name="connsiteX9" fmla="*/ 67235 w 548147"/>
                        <a:gd name="connsiteY9" fmla="*/ 242047 h 2450628"/>
                        <a:gd name="connsiteX10" fmla="*/ 94129 w 548147"/>
                        <a:gd name="connsiteY10" fmla="*/ 268941 h 2450628"/>
                        <a:gd name="connsiteX11" fmla="*/ 121024 w 548147"/>
                        <a:gd name="connsiteY11" fmla="*/ 291353 h 2450628"/>
                        <a:gd name="connsiteX12" fmla="*/ 134471 w 548147"/>
                        <a:gd name="connsiteY12" fmla="*/ 295835 h 2450628"/>
                        <a:gd name="connsiteX13" fmla="*/ 165847 w 548147"/>
                        <a:gd name="connsiteY13" fmla="*/ 309282 h 2450628"/>
                        <a:gd name="connsiteX14" fmla="*/ 197224 w 548147"/>
                        <a:gd name="connsiteY14" fmla="*/ 322729 h 2450628"/>
                        <a:gd name="connsiteX15" fmla="*/ 215153 w 548147"/>
                        <a:gd name="connsiteY15" fmla="*/ 336176 h 2450628"/>
                        <a:gd name="connsiteX16" fmla="*/ 233082 w 548147"/>
                        <a:gd name="connsiteY16" fmla="*/ 345141 h 2450628"/>
                        <a:gd name="connsiteX17" fmla="*/ 251012 w 548147"/>
                        <a:gd name="connsiteY17" fmla="*/ 363071 h 2450628"/>
                        <a:gd name="connsiteX18" fmla="*/ 264459 w 548147"/>
                        <a:gd name="connsiteY18" fmla="*/ 372035 h 2450628"/>
                        <a:gd name="connsiteX19" fmla="*/ 295835 w 548147"/>
                        <a:gd name="connsiteY19" fmla="*/ 385482 h 2450628"/>
                        <a:gd name="connsiteX20" fmla="*/ 322729 w 548147"/>
                        <a:gd name="connsiteY20" fmla="*/ 403412 h 2450628"/>
                        <a:gd name="connsiteX21" fmla="*/ 363071 w 548147"/>
                        <a:gd name="connsiteY21" fmla="*/ 448235 h 2450628"/>
                        <a:gd name="connsiteX22" fmla="*/ 376518 w 548147"/>
                        <a:gd name="connsiteY22" fmla="*/ 452718 h 2450628"/>
                        <a:gd name="connsiteX23" fmla="*/ 403412 w 548147"/>
                        <a:gd name="connsiteY23" fmla="*/ 462521 h 2450628"/>
                        <a:gd name="connsiteX24" fmla="*/ 432023 w 548147"/>
                        <a:gd name="connsiteY24" fmla="*/ 478313 h 2450628"/>
                        <a:gd name="connsiteX25" fmla="*/ 461683 w 548147"/>
                        <a:gd name="connsiteY25" fmla="*/ 515470 h 2450628"/>
                        <a:gd name="connsiteX26" fmla="*/ 447147 w 548147"/>
                        <a:gd name="connsiteY26" fmla="*/ 499468 h 2450628"/>
                        <a:gd name="connsiteX27" fmla="*/ 469137 w 548147"/>
                        <a:gd name="connsiteY27" fmla="*/ 524645 h 2450628"/>
                        <a:gd name="connsiteX28" fmla="*/ 479823 w 548147"/>
                        <a:gd name="connsiteY28" fmla="*/ 546637 h 2450628"/>
                        <a:gd name="connsiteX29" fmla="*/ 489205 w 548147"/>
                        <a:gd name="connsiteY29" fmla="*/ 566703 h 2450628"/>
                        <a:gd name="connsiteX30" fmla="*/ 497541 w 548147"/>
                        <a:gd name="connsiteY30" fmla="*/ 596153 h 2450628"/>
                        <a:gd name="connsiteX31" fmla="*/ 496704 w 548147"/>
                        <a:gd name="connsiteY31" fmla="*/ 621748 h 2450628"/>
                        <a:gd name="connsiteX32" fmla="*/ 507846 w 548147"/>
                        <a:gd name="connsiteY32" fmla="*/ 649481 h 2450628"/>
                        <a:gd name="connsiteX33" fmla="*/ 512287 w 548147"/>
                        <a:gd name="connsiteY33" fmla="*/ 708212 h 2450628"/>
                        <a:gd name="connsiteX34" fmla="*/ 530216 w 548147"/>
                        <a:gd name="connsiteY34" fmla="*/ 787553 h 2450628"/>
                        <a:gd name="connsiteX35" fmla="*/ 539893 w 548147"/>
                        <a:gd name="connsiteY35" fmla="*/ 831078 h 2450628"/>
                        <a:gd name="connsiteX36" fmla="*/ 545591 w 548147"/>
                        <a:gd name="connsiteY36" fmla="*/ 890061 h 2450628"/>
                        <a:gd name="connsiteX37" fmla="*/ 548147 w 548147"/>
                        <a:gd name="connsiteY37" fmla="*/ 918672 h 2450628"/>
                        <a:gd name="connsiteX38" fmla="*/ 466165 w 548147"/>
                        <a:gd name="connsiteY38" fmla="*/ 1479176 h 2450628"/>
                        <a:gd name="connsiteX39" fmla="*/ 455692 w 548147"/>
                        <a:gd name="connsiteY39" fmla="*/ 1510553 h 2450628"/>
                        <a:gd name="connsiteX40" fmla="*/ 453346 w 548147"/>
                        <a:gd name="connsiteY40" fmla="*/ 1528482 h 2450628"/>
                        <a:gd name="connsiteX41" fmla="*/ 446936 w 548147"/>
                        <a:gd name="connsiteY41" fmla="*/ 1582270 h 2450628"/>
                        <a:gd name="connsiteX42" fmla="*/ 446937 w 548147"/>
                        <a:gd name="connsiteY42" fmla="*/ 1613647 h 2450628"/>
                        <a:gd name="connsiteX43" fmla="*/ 433281 w 548147"/>
                        <a:gd name="connsiteY43" fmla="*/ 1671038 h 2450628"/>
                        <a:gd name="connsiteX44" fmla="*/ 436883 w 548147"/>
                        <a:gd name="connsiteY44" fmla="*/ 1720805 h 2450628"/>
                        <a:gd name="connsiteX45" fmla="*/ 438810 w 548147"/>
                        <a:gd name="connsiteY45" fmla="*/ 1744934 h 2450628"/>
                        <a:gd name="connsiteX46" fmla="*/ 411455 w 548147"/>
                        <a:gd name="connsiteY46" fmla="*/ 2010649 h 2450628"/>
                        <a:gd name="connsiteX47" fmla="*/ 405255 w 548147"/>
                        <a:gd name="connsiteY47" fmla="*/ 2117640 h 2450628"/>
                        <a:gd name="connsiteX48" fmla="*/ 403328 w 548147"/>
                        <a:gd name="connsiteY48" fmla="*/ 2191116 h 2450628"/>
                        <a:gd name="connsiteX49" fmla="*/ 398846 w 548147"/>
                        <a:gd name="connsiteY49" fmla="*/ 2231164 h 2450628"/>
                        <a:gd name="connsiteX50" fmla="*/ 396751 w 548147"/>
                        <a:gd name="connsiteY50" fmla="*/ 2251817 h 2450628"/>
                        <a:gd name="connsiteX51" fmla="*/ 398888 w 548147"/>
                        <a:gd name="connsiteY51" fmla="*/ 2311637 h 2450628"/>
                        <a:gd name="connsiteX52" fmla="*/ 383472 w 548147"/>
                        <a:gd name="connsiteY52" fmla="*/ 2337694 h 2450628"/>
                        <a:gd name="connsiteX53" fmla="*/ 363825 w 548147"/>
                        <a:gd name="connsiteY53" fmla="*/ 2403044 h 2450628"/>
                        <a:gd name="connsiteX54" fmla="*/ 370025 w 548147"/>
                        <a:gd name="connsiteY54" fmla="*/ 2425037 h 2450628"/>
                        <a:gd name="connsiteX55" fmla="*/ 354022 w 548147"/>
                        <a:gd name="connsiteY55" fmla="*/ 2450507 h 2450628"/>
                        <a:gd name="connsiteX56" fmla="*/ 461682 w 548147"/>
                        <a:gd name="connsiteY56" fmla="*/ 2357718 h 2450628"/>
                        <a:gd name="connsiteX57" fmla="*/ 448235 w 548147"/>
                        <a:gd name="connsiteY57" fmla="*/ 2371165 h 2450628"/>
                        <a:gd name="connsiteX58" fmla="*/ 443753 w 548147"/>
                        <a:gd name="connsiteY58" fmla="*/ 2384612 h 2450628"/>
                        <a:gd name="connsiteX59" fmla="*/ 439271 w 548147"/>
                        <a:gd name="connsiteY59" fmla="*/ 2407024 h 2450628"/>
                        <a:gd name="connsiteX60" fmla="*/ 425824 w 548147"/>
                        <a:gd name="connsiteY60" fmla="*/ 2447365 h 2450628"/>
                        <a:gd name="connsiteX0" fmla="*/ 13447 w 548147"/>
                        <a:gd name="connsiteY0" fmla="*/ 0 h 2474300"/>
                        <a:gd name="connsiteX1" fmla="*/ 8965 w 548147"/>
                        <a:gd name="connsiteY1" fmla="*/ 31376 h 2474300"/>
                        <a:gd name="connsiteX2" fmla="*/ 4482 w 548147"/>
                        <a:gd name="connsiteY2" fmla="*/ 44824 h 2474300"/>
                        <a:gd name="connsiteX3" fmla="*/ 0 w 548147"/>
                        <a:gd name="connsiteY3" fmla="*/ 62753 h 2474300"/>
                        <a:gd name="connsiteX4" fmla="*/ 4482 w 548147"/>
                        <a:gd name="connsiteY4" fmla="*/ 121024 h 2474300"/>
                        <a:gd name="connsiteX5" fmla="*/ 8965 w 548147"/>
                        <a:gd name="connsiteY5" fmla="*/ 143435 h 2474300"/>
                        <a:gd name="connsiteX6" fmla="*/ 26894 w 548147"/>
                        <a:gd name="connsiteY6" fmla="*/ 170329 h 2474300"/>
                        <a:gd name="connsiteX7" fmla="*/ 44824 w 548147"/>
                        <a:gd name="connsiteY7" fmla="*/ 201706 h 2474300"/>
                        <a:gd name="connsiteX8" fmla="*/ 62753 w 548147"/>
                        <a:gd name="connsiteY8" fmla="*/ 228600 h 2474300"/>
                        <a:gd name="connsiteX9" fmla="*/ 67235 w 548147"/>
                        <a:gd name="connsiteY9" fmla="*/ 242047 h 2474300"/>
                        <a:gd name="connsiteX10" fmla="*/ 94129 w 548147"/>
                        <a:gd name="connsiteY10" fmla="*/ 268941 h 2474300"/>
                        <a:gd name="connsiteX11" fmla="*/ 121024 w 548147"/>
                        <a:gd name="connsiteY11" fmla="*/ 291353 h 2474300"/>
                        <a:gd name="connsiteX12" fmla="*/ 134471 w 548147"/>
                        <a:gd name="connsiteY12" fmla="*/ 295835 h 2474300"/>
                        <a:gd name="connsiteX13" fmla="*/ 165847 w 548147"/>
                        <a:gd name="connsiteY13" fmla="*/ 309282 h 2474300"/>
                        <a:gd name="connsiteX14" fmla="*/ 197224 w 548147"/>
                        <a:gd name="connsiteY14" fmla="*/ 322729 h 2474300"/>
                        <a:gd name="connsiteX15" fmla="*/ 215153 w 548147"/>
                        <a:gd name="connsiteY15" fmla="*/ 336176 h 2474300"/>
                        <a:gd name="connsiteX16" fmla="*/ 233082 w 548147"/>
                        <a:gd name="connsiteY16" fmla="*/ 345141 h 2474300"/>
                        <a:gd name="connsiteX17" fmla="*/ 251012 w 548147"/>
                        <a:gd name="connsiteY17" fmla="*/ 363071 h 2474300"/>
                        <a:gd name="connsiteX18" fmla="*/ 264459 w 548147"/>
                        <a:gd name="connsiteY18" fmla="*/ 372035 h 2474300"/>
                        <a:gd name="connsiteX19" fmla="*/ 295835 w 548147"/>
                        <a:gd name="connsiteY19" fmla="*/ 385482 h 2474300"/>
                        <a:gd name="connsiteX20" fmla="*/ 322729 w 548147"/>
                        <a:gd name="connsiteY20" fmla="*/ 403412 h 2474300"/>
                        <a:gd name="connsiteX21" fmla="*/ 363071 w 548147"/>
                        <a:gd name="connsiteY21" fmla="*/ 448235 h 2474300"/>
                        <a:gd name="connsiteX22" fmla="*/ 376518 w 548147"/>
                        <a:gd name="connsiteY22" fmla="*/ 452718 h 2474300"/>
                        <a:gd name="connsiteX23" fmla="*/ 403412 w 548147"/>
                        <a:gd name="connsiteY23" fmla="*/ 462521 h 2474300"/>
                        <a:gd name="connsiteX24" fmla="*/ 432023 w 548147"/>
                        <a:gd name="connsiteY24" fmla="*/ 478313 h 2474300"/>
                        <a:gd name="connsiteX25" fmla="*/ 461683 w 548147"/>
                        <a:gd name="connsiteY25" fmla="*/ 515470 h 2474300"/>
                        <a:gd name="connsiteX26" fmla="*/ 447147 w 548147"/>
                        <a:gd name="connsiteY26" fmla="*/ 499468 h 2474300"/>
                        <a:gd name="connsiteX27" fmla="*/ 469137 w 548147"/>
                        <a:gd name="connsiteY27" fmla="*/ 524645 h 2474300"/>
                        <a:gd name="connsiteX28" fmla="*/ 479823 w 548147"/>
                        <a:gd name="connsiteY28" fmla="*/ 546637 h 2474300"/>
                        <a:gd name="connsiteX29" fmla="*/ 489205 w 548147"/>
                        <a:gd name="connsiteY29" fmla="*/ 566703 h 2474300"/>
                        <a:gd name="connsiteX30" fmla="*/ 497541 w 548147"/>
                        <a:gd name="connsiteY30" fmla="*/ 596153 h 2474300"/>
                        <a:gd name="connsiteX31" fmla="*/ 496704 w 548147"/>
                        <a:gd name="connsiteY31" fmla="*/ 621748 h 2474300"/>
                        <a:gd name="connsiteX32" fmla="*/ 507846 w 548147"/>
                        <a:gd name="connsiteY32" fmla="*/ 649481 h 2474300"/>
                        <a:gd name="connsiteX33" fmla="*/ 512287 w 548147"/>
                        <a:gd name="connsiteY33" fmla="*/ 708212 h 2474300"/>
                        <a:gd name="connsiteX34" fmla="*/ 530216 w 548147"/>
                        <a:gd name="connsiteY34" fmla="*/ 787553 h 2474300"/>
                        <a:gd name="connsiteX35" fmla="*/ 539893 w 548147"/>
                        <a:gd name="connsiteY35" fmla="*/ 831078 h 2474300"/>
                        <a:gd name="connsiteX36" fmla="*/ 545591 w 548147"/>
                        <a:gd name="connsiteY36" fmla="*/ 890061 h 2474300"/>
                        <a:gd name="connsiteX37" fmla="*/ 548147 w 548147"/>
                        <a:gd name="connsiteY37" fmla="*/ 918672 h 2474300"/>
                        <a:gd name="connsiteX38" fmla="*/ 466165 w 548147"/>
                        <a:gd name="connsiteY38" fmla="*/ 1479176 h 2474300"/>
                        <a:gd name="connsiteX39" fmla="*/ 455692 w 548147"/>
                        <a:gd name="connsiteY39" fmla="*/ 1510553 h 2474300"/>
                        <a:gd name="connsiteX40" fmla="*/ 453346 w 548147"/>
                        <a:gd name="connsiteY40" fmla="*/ 1528482 h 2474300"/>
                        <a:gd name="connsiteX41" fmla="*/ 446936 w 548147"/>
                        <a:gd name="connsiteY41" fmla="*/ 1582270 h 2474300"/>
                        <a:gd name="connsiteX42" fmla="*/ 446937 w 548147"/>
                        <a:gd name="connsiteY42" fmla="*/ 1613647 h 2474300"/>
                        <a:gd name="connsiteX43" fmla="*/ 433281 w 548147"/>
                        <a:gd name="connsiteY43" fmla="*/ 1671038 h 2474300"/>
                        <a:gd name="connsiteX44" fmla="*/ 436883 w 548147"/>
                        <a:gd name="connsiteY44" fmla="*/ 1720805 h 2474300"/>
                        <a:gd name="connsiteX45" fmla="*/ 438810 w 548147"/>
                        <a:gd name="connsiteY45" fmla="*/ 1744934 h 2474300"/>
                        <a:gd name="connsiteX46" fmla="*/ 411455 w 548147"/>
                        <a:gd name="connsiteY46" fmla="*/ 2010649 h 2474300"/>
                        <a:gd name="connsiteX47" fmla="*/ 405255 w 548147"/>
                        <a:gd name="connsiteY47" fmla="*/ 2117640 h 2474300"/>
                        <a:gd name="connsiteX48" fmla="*/ 403328 w 548147"/>
                        <a:gd name="connsiteY48" fmla="*/ 2191116 h 2474300"/>
                        <a:gd name="connsiteX49" fmla="*/ 398846 w 548147"/>
                        <a:gd name="connsiteY49" fmla="*/ 2231164 h 2474300"/>
                        <a:gd name="connsiteX50" fmla="*/ 396751 w 548147"/>
                        <a:gd name="connsiteY50" fmla="*/ 2251817 h 2474300"/>
                        <a:gd name="connsiteX51" fmla="*/ 398888 w 548147"/>
                        <a:gd name="connsiteY51" fmla="*/ 2311637 h 2474300"/>
                        <a:gd name="connsiteX52" fmla="*/ 383472 w 548147"/>
                        <a:gd name="connsiteY52" fmla="*/ 2337694 h 2474300"/>
                        <a:gd name="connsiteX53" fmla="*/ 363825 w 548147"/>
                        <a:gd name="connsiteY53" fmla="*/ 2403044 h 2474300"/>
                        <a:gd name="connsiteX54" fmla="*/ 370025 w 548147"/>
                        <a:gd name="connsiteY54" fmla="*/ 2425037 h 2474300"/>
                        <a:gd name="connsiteX55" fmla="*/ 354022 w 548147"/>
                        <a:gd name="connsiteY55" fmla="*/ 2450507 h 2474300"/>
                        <a:gd name="connsiteX56" fmla="*/ 344177 w 548147"/>
                        <a:gd name="connsiteY56" fmla="*/ 2470950 h 2474300"/>
                        <a:gd name="connsiteX57" fmla="*/ 448235 w 548147"/>
                        <a:gd name="connsiteY57" fmla="*/ 2371165 h 2474300"/>
                        <a:gd name="connsiteX58" fmla="*/ 443753 w 548147"/>
                        <a:gd name="connsiteY58" fmla="*/ 2384612 h 2474300"/>
                        <a:gd name="connsiteX59" fmla="*/ 439271 w 548147"/>
                        <a:gd name="connsiteY59" fmla="*/ 2407024 h 2474300"/>
                        <a:gd name="connsiteX60" fmla="*/ 425824 w 548147"/>
                        <a:gd name="connsiteY60" fmla="*/ 2447365 h 2474300"/>
                        <a:gd name="connsiteX0" fmla="*/ 13447 w 548147"/>
                        <a:gd name="connsiteY0" fmla="*/ 0 h 2514433"/>
                        <a:gd name="connsiteX1" fmla="*/ 8965 w 548147"/>
                        <a:gd name="connsiteY1" fmla="*/ 31376 h 2514433"/>
                        <a:gd name="connsiteX2" fmla="*/ 4482 w 548147"/>
                        <a:gd name="connsiteY2" fmla="*/ 44824 h 2514433"/>
                        <a:gd name="connsiteX3" fmla="*/ 0 w 548147"/>
                        <a:gd name="connsiteY3" fmla="*/ 62753 h 2514433"/>
                        <a:gd name="connsiteX4" fmla="*/ 4482 w 548147"/>
                        <a:gd name="connsiteY4" fmla="*/ 121024 h 2514433"/>
                        <a:gd name="connsiteX5" fmla="*/ 8965 w 548147"/>
                        <a:gd name="connsiteY5" fmla="*/ 143435 h 2514433"/>
                        <a:gd name="connsiteX6" fmla="*/ 26894 w 548147"/>
                        <a:gd name="connsiteY6" fmla="*/ 170329 h 2514433"/>
                        <a:gd name="connsiteX7" fmla="*/ 44824 w 548147"/>
                        <a:gd name="connsiteY7" fmla="*/ 201706 h 2514433"/>
                        <a:gd name="connsiteX8" fmla="*/ 62753 w 548147"/>
                        <a:gd name="connsiteY8" fmla="*/ 228600 h 2514433"/>
                        <a:gd name="connsiteX9" fmla="*/ 67235 w 548147"/>
                        <a:gd name="connsiteY9" fmla="*/ 242047 h 2514433"/>
                        <a:gd name="connsiteX10" fmla="*/ 94129 w 548147"/>
                        <a:gd name="connsiteY10" fmla="*/ 268941 h 2514433"/>
                        <a:gd name="connsiteX11" fmla="*/ 121024 w 548147"/>
                        <a:gd name="connsiteY11" fmla="*/ 291353 h 2514433"/>
                        <a:gd name="connsiteX12" fmla="*/ 134471 w 548147"/>
                        <a:gd name="connsiteY12" fmla="*/ 295835 h 2514433"/>
                        <a:gd name="connsiteX13" fmla="*/ 165847 w 548147"/>
                        <a:gd name="connsiteY13" fmla="*/ 309282 h 2514433"/>
                        <a:gd name="connsiteX14" fmla="*/ 197224 w 548147"/>
                        <a:gd name="connsiteY14" fmla="*/ 322729 h 2514433"/>
                        <a:gd name="connsiteX15" fmla="*/ 215153 w 548147"/>
                        <a:gd name="connsiteY15" fmla="*/ 336176 h 2514433"/>
                        <a:gd name="connsiteX16" fmla="*/ 233082 w 548147"/>
                        <a:gd name="connsiteY16" fmla="*/ 345141 h 2514433"/>
                        <a:gd name="connsiteX17" fmla="*/ 251012 w 548147"/>
                        <a:gd name="connsiteY17" fmla="*/ 363071 h 2514433"/>
                        <a:gd name="connsiteX18" fmla="*/ 264459 w 548147"/>
                        <a:gd name="connsiteY18" fmla="*/ 372035 h 2514433"/>
                        <a:gd name="connsiteX19" fmla="*/ 295835 w 548147"/>
                        <a:gd name="connsiteY19" fmla="*/ 385482 h 2514433"/>
                        <a:gd name="connsiteX20" fmla="*/ 322729 w 548147"/>
                        <a:gd name="connsiteY20" fmla="*/ 403412 h 2514433"/>
                        <a:gd name="connsiteX21" fmla="*/ 363071 w 548147"/>
                        <a:gd name="connsiteY21" fmla="*/ 448235 h 2514433"/>
                        <a:gd name="connsiteX22" fmla="*/ 376518 w 548147"/>
                        <a:gd name="connsiteY22" fmla="*/ 452718 h 2514433"/>
                        <a:gd name="connsiteX23" fmla="*/ 403412 w 548147"/>
                        <a:gd name="connsiteY23" fmla="*/ 462521 h 2514433"/>
                        <a:gd name="connsiteX24" fmla="*/ 432023 w 548147"/>
                        <a:gd name="connsiteY24" fmla="*/ 478313 h 2514433"/>
                        <a:gd name="connsiteX25" fmla="*/ 461683 w 548147"/>
                        <a:gd name="connsiteY25" fmla="*/ 515470 h 2514433"/>
                        <a:gd name="connsiteX26" fmla="*/ 447147 w 548147"/>
                        <a:gd name="connsiteY26" fmla="*/ 499468 h 2514433"/>
                        <a:gd name="connsiteX27" fmla="*/ 469137 w 548147"/>
                        <a:gd name="connsiteY27" fmla="*/ 524645 h 2514433"/>
                        <a:gd name="connsiteX28" fmla="*/ 479823 w 548147"/>
                        <a:gd name="connsiteY28" fmla="*/ 546637 h 2514433"/>
                        <a:gd name="connsiteX29" fmla="*/ 489205 w 548147"/>
                        <a:gd name="connsiteY29" fmla="*/ 566703 h 2514433"/>
                        <a:gd name="connsiteX30" fmla="*/ 497541 w 548147"/>
                        <a:gd name="connsiteY30" fmla="*/ 596153 h 2514433"/>
                        <a:gd name="connsiteX31" fmla="*/ 496704 w 548147"/>
                        <a:gd name="connsiteY31" fmla="*/ 621748 h 2514433"/>
                        <a:gd name="connsiteX32" fmla="*/ 507846 w 548147"/>
                        <a:gd name="connsiteY32" fmla="*/ 649481 h 2514433"/>
                        <a:gd name="connsiteX33" fmla="*/ 512287 w 548147"/>
                        <a:gd name="connsiteY33" fmla="*/ 708212 h 2514433"/>
                        <a:gd name="connsiteX34" fmla="*/ 530216 w 548147"/>
                        <a:gd name="connsiteY34" fmla="*/ 787553 h 2514433"/>
                        <a:gd name="connsiteX35" fmla="*/ 539893 w 548147"/>
                        <a:gd name="connsiteY35" fmla="*/ 831078 h 2514433"/>
                        <a:gd name="connsiteX36" fmla="*/ 545591 w 548147"/>
                        <a:gd name="connsiteY36" fmla="*/ 890061 h 2514433"/>
                        <a:gd name="connsiteX37" fmla="*/ 548147 w 548147"/>
                        <a:gd name="connsiteY37" fmla="*/ 918672 h 2514433"/>
                        <a:gd name="connsiteX38" fmla="*/ 466165 w 548147"/>
                        <a:gd name="connsiteY38" fmla="*/ 1479176 h 2514433"/>
                        <a:gd name="connsiteX39" fmla="*/ 455692 w 548147"/>
                        <a:gd name="connsiteY39" fmla="*/ 1510553 h 2514433"/>
                        <a:gd name="connsiteX40" fmla="*/ 453346 w 548147"/>
                        <a:gd name="connsiteY40" fmla="*/ 1528482 h 2514433"/>
                        <a:gd name="connsiteX41" fmla="*/ 446936 w 548147"/>
                        <a:gd name="connsiteY41" fmla="*/ 1582270 h 2514433"/>
                        <a:gd name="connsiteX42" fmla="*/ 446937 w 548147"/>
                        <a:gd name="connsiteY42" fmla="*/ 1613647 h 2514433"/>
                        <a:gd name="connsiteX43" fmla="*/ 433281 w 548147"/>
                        <a:gd name="connsiteY43" fmla="*/ 1671038 h 2514433"/>
                        <a:gd name="connsiteX44" fmla="*/ 436883 w 548147"/>
                        <a:gd name="connsiteY44" fmla="*/ 1720805 h 2514433"/>
                        <a:gd name="connsiteX45" fmla="*/ 438810 w 548147"/>
                        <a:gd name="connsiteY45" fmla="*/ 1744934 h 2514433"/>
                        <a:gd name="connsiteX46" fmla="*/ 411455 w 548147"/>
                        <a:gd name="connsiteY46" fmla="*/ 2010649 h 2514433"/>
                        <a:gd name="connsiteX47" fmla="*/ 405255 w 548147"/>
                        <a:gd name="connsiteY47" fmla="*/ 2117640 h 2514433"/>
                        <a:gd name="connsiteX48" fmla="*/ 403328 w 548147"/>
                        <a:gd name="connsiteY48" fmla="*/ 2191116 h 2514433"/>
                        <a:gd name="connsiteX49" fmla="*/ 398846 w 548147"/>
                        <a:gd name="connsiteY49" fmla="*/ 2231164 h 2514433"/>
                        <a:gd name="connsiteX50" fmla="*/ 396751 w 548147"/>
                        <a:gd name="connsiteY50" fmla="*/ 2251817 h 2514433"/>
                        <a:gd name="connsiteX51" fmla="*/ 398888 w 548147"/>
                        <a:gd name="connsiteY51" fmla="*/ 2311637 h 2514433"/>
                        <a:gd name="connsiteX52" fmla="*/ 383472 w 548147"/>
                        <a:gd name="connsiteY52" fmla="*/ 2337694 h 2514433"/>
                        <a:gd name="connsiteX53" fmla="*/ 363825 w 548147"/>
                        <a:gd name="connsiteY53" fmla="*/ 2403044 h 2514433"/>
                        <a:gd name="connsiteX54" fmla="*/ 370025 w 548147"/>
                        <a:gd name="connsiteY54" fmla="*/ 2425037 h 2514433"/>
                        <a:gd name="connsiteX55" fmla="*/ 354022 w 548147"/>
                        <a:gd name="connsiteY55" fmla="*/ 2450507 h 2514433"/>
                        <a:gd name="connsiteX56" fmla="*/ 344177 w 548147"/>
                        <a:gd name="connsiteY56" fmla="*/ 2470950 h 2514433"/>
                        <a:gd name="connsiteX57" fmla="*/ 343549 w 548147"/>
                        <a:gd name="connsiteY57" fmla="*/ 2514307 h 2514433"/>
                        <a:gd name="connsiteX58" fmla="*/ 443753 w 548147"/>
                        <a:gd name="connsiteY58" fmla="*/ 2384612 h 2514433"/>
                        <a:gd name="connsiteX59" fmla="*/ 439271 w 548147"/>
                        <a:gd name="connsiteY59" fmla="*/ 2407024 h 2514433"/>
                        <a:gd name="connsiteX60" fmla="*/ 425824 w 548147"/>
                        <a:gd name="connsiteY60" fmla="*/ 2447365 h 2514433"/>
                        <a:gd name="connsiteX0" fmla="*/ 13447 w 548147"/>
                        <a:gd name="connsiteY0" fmla="*/ 0 h 2541308"/>
                        <a:gd name="connsiteX1" fmla="*/ 8965 w 548147"/>
                        <a:gd name="connsiteY1" fmla="*/ 31376 h 2541308"/>
                        <a:gd name="connsiteX2" fmla="*/ 4482 w 548147"/>
                        <a:gd name="connsiteY2" fmla="*/ 44824 h 2541308"/>
                        <a:gd name="connsiteX3" fmla="*/ 0 w 548147"/>
                        <a:gd name="connsiteY3" fmla="*/ 62753 h 2541308"/>
                        <a:gd name="connsiteX4" fmla="*/ 4482 w 548147"/>
                        <a:gd name="connsiteY4" fmla="*/ 121024 h 2541308"/>
                        <a:gd name="connsiteX5" fmla="*/ 8965 w 548147"/>
                        <a:gd name="connsiteY5" fmla="*/ 143435 h 2541308"/>
                        <a:gd name="connsiteX6" fmla="*/ 26894 w 548147"/>
                        <a:gd name="connsiteY6" fmla="*/ 170329 h 2541308"/>
                        <a:gd name="connsiteX7" fmla="*/ 44824 w 548147"/>
                        <a:gd name="connsiteY7" fmla="*/ 201706 h 2541308"/>
                        <a:gd name="connsiteX8" fmla="*/ 62753 w 548147"/>
                        <a:gd name="connsiteY8" fmla="*/ 228600 h 2541308"/>
                        <a:gd name="connsiteX9" fmla="*/ 67235 w 548147"/>
                        <a:gd name="connsiteY9" fmla="*/ 242047 h 2541308"/>
                        <a:gd name="connsiteX10" fmla="*/ 94129 w 548147"/>
                        <a:gd name="connsiteY10" fmla="*/ 268941 h 2541308"/>
                        <a:gd name="connsiteX11" fmla="*/ 121024 w 548147"/>
                        <a:gd name="connsiteY11" fmla="*/ 291353 h 2541308"/>
                        <a:gd name="connsiteX12" fmla="*/ 134471 w 548147"/>
                        <a:gd name="connsiteY12" fmla="*/ 295835 h 2541308"/>
                        <a:gd name="connsiteX13" fmla="*/ 165847 w 548147"/>
                        <a:gd name="connsiteY13" fmla="*/ 309282 h 2541308"/>
                        <a:gd name="connsiteX14" fmla="*/ 197224 w 548147"/>
                        <a:gd name="connsiteY14" fmla="*/ 322729 h 2541308"/>
                        <a:gd name="connsiteX15" fmla="*/ 215153 w 548147"/>
                        <a:gd name="connsiteY15" fmla="*/ 336176 h 2541308"/>
                        <a:gd name="connsiteX16" fmla="*/ 233082 w 548147"/>
                        <a:gd name="connsiteY16" fmla="*/ 345141 h 2541308"/>
                        <a:gd name="connsiteX17" fmla="*/ 251012 w 548147"/>
                        <a:gd name="connsiteY17" fmla="*/ 363071 h 2541308"/>
                        <a:gd name="connsiteX18" fmla="*/ 264459 w 548147"/>
                        <a:gd name="connsiteY18" fmla="*/ 372035 h 2541308"/>
                        <a:gd name="connsiteX19" fmla="*/ 295835 w 548147"/>
                        <a:gd name="connsiteY19" fmla="*/ 385482 h 2541308"/>
                        <a:gd name="connsiteX20" fmla="*/ 322729 w 548147"/>
                        <a:gd name="connsiteY20" fmla="*/ 403412 h 2541308"/>
                        <a:gd name="connsiteX21" fmla="*/ 363071 w 548147"/>
                        <a:gd name="connsiteY21" fmla="*/ 448235 h 2541308"/>
                        <a:gd name="connsiteX22" fmla="*/ 376518 w 548147"/>
                        <a:gd name="connsiteY22" fmla="*/ 452718 h 2541308"/>
                        <a:gd name="connsiteX23" fmla="*/ 403412 w 548147"/>
                        <a:gd name="connsiteY23" fmla="*/ 462521 h 2541308"/>
                        <a:gd name="connsiteX24" fmla="*/ 432023 w 548147"/>
                        <a:gd name="connsiteY24" fmla="*/ 478313 h 2541308"/>
                        <a:gd name="connsiteX25" fmla="*/ 461683 w 548147"/>
                        <a:gd name="connsiteY25" fmla="*/ 515470 h 2541308"/>
                        <a:gd name="connsiteX26" fmla="*/ 447147 w 548147"/>
                        <a:gd name="connsiteY26" fmla="*/ 499468 h 2541308"/>
                        <a:gd name="connsiteX27" fmla="*/ 469137 w 548147"/>
                        <a:gd name="connsiteY27" fmla="*/ 524645 h 2541308"/>
                        <a:gd name="connsiteX28" fmla="*/ 479823 w 548147"/>
                        <a:gd name="connsiteY28" fmla="*/ 546637 h 2541308"/>
                        <a:gd name="connsiteX29" fmla="*/ 489205 w 548147"/>
                        <a:gd name="connsiteY29" fmla="*/ 566703 h 2541308"/>
                        <a:gd name="connsiteX30" fmla="*/ 497541 w 548147"/>
                        <a:gd name="connsiteY30" fmla="*/ 596153 h 2541308"/>
                        <a:gd name="connsiteX31" fmla="*/ 496704 w 548147"/>
                        <a:gd name="connsiteY31" fmla="*/ 621748 h 2541308"/>
                        <a:gd name="connsiteX32" fmla="*/ 507846 w 548147"/>
                        <a:gd name="connsiteY32" fmla="*/ 649481 h 2541308"/>
                        <a:gd name="connsiteX33" fmla="*/ 512287 w 548147"/>
                        <a:gd name="connsiteY33" fmla="*/ 708212 h 2541308"/>
                        <a:gd name="connsiteX34" fmla="*/ 530216 w 548147"/>
                        <a:gd name="connsiteY34" fmla="*/ 787553 h 2541308"/>
                        <a:gd name="connsiteX35" fmla="*/ 539893 w 548147"/>
                        <a:gd name="connsiteY35" fmla="*/ 831078 h 2541308"/>
                        <a:gd name="connsiteX36" fmla="*/ 545591 w 548147"/>
                        <a:gd name="connsiteY36" fmla="*/ 890061 h 2541308"/>
                        <a:gd name="connsiteX37" fmla="*/ 548147 w 548147"/>
                        <a:gd name="connsiteY37" fmla="*/ 918672 h 2541308"/>
                        <a:gd name="connsiteX38" fmla="*/ 466165 w 548147"/>
                        <a:gd name="connsiteY38" fmla="*/ 1479176 h 2541308"/>
                        <a:gd name="connsiteX39" fmla="*/ 455692 w 548147"/>
                        <a:gd name="connsiteY39" fmla="*/ 1510553 h 2541308"/>
                        <a:gd name="connsiteX40" fmla="*/ 453346 w 548147"/>
                        <a:gd name="connsiteY40" fmla="*/ 1528482 h 2541308"/>
                        <a:gd name="connsiteX41" fmla="*/ 446936 w 548147"/>
                        <a:gd name="connsiteY41" fmla="*/ 1582270 h 2541308"/>
                        <a:gd name="connsiteX42" fmla="*/ 446937 w 548147"/>
                        <a:gd name="connsiteY42" fmla="*/ 1613647 h 2541308"/>
                        <a:gd name="connsiteX43" fmla="*/ 433281 w 548147"/>
                        <a:gd name="connsiteY43" fmla="*/ 1671038 h 2541308"/>
                        <a:gd name="connsiteX44" fmla="*/ 436883 w 548147"/>
                        <a:gd name="connsiteY44" fmla="*/ 1720805 h 2541308"/>
                        <a:gd name="connsiteX45" fmla="*/ 438810 w 548147"/>
                        <a:gd name="connsiteY45" fmla="*/ 1744934 h 2541308"/>
                        <a:gd name="connsiteX46" fmla="*/ 411455 w 548147"/>
                        <a:gd name="connsiteY46" fmla="*/ 2010649 h 2541308"/>
                        <a:gd name="connsiteX47" fmla="*/ 405255 w 548147"/>
                        <a:gd name="connsiteY47" fmla="*/ 2117640 h 2541308"/>
                        <a:gd name="connsiteX48" fmla="*/ 403328 w 548147"/>
                        <a:gd name="connsiteY48" fmla="*/ 2191116 h 2541308"/>
                        <a:gd name="connsiteX49" fmla="*/ 398846 w 548147"/>
                        <a:gd name="connsiteY49" fmla="*/ 2231164 h 2541308"/>
                        <a:gd name="connsiteX50" fmla="*/ 396751 w 548147"/>
                        <a:gd name="connsiteY50" fmla="*/ 2251817 h 2541308"/>
                        <a:gd name="connsiteX51" fmla="*/ 398888 w 548147"/>
                        <a:gd name="connsiteY51" fmla="*/ 2311637 h 2541308"/>
                        <a:gd name="connsiteX52" fmla="*/ 383472 w 548147"/>
                        <a:gd name="connsiteY52" fmla="*/ 2337694 h 2541308"/>
                        <a:gd name="connsiteX53" fmla="*/ 363825 w 548147"/>
                        <a:gd name="connsiteY53" fmla="*/ 2403044 h 2541308"/>
                        <a:gd name="connsiteX54" fmla="*/ 370025 w 548147"/>
                        <a:gd name="connsiteY54" fmla="*/ 2425037 h 2541308"/>
                        <a:gd name="connsiteX55" fmla="*/ 354022 w 548147"/>
                        <a:gd name="connsiteY55" fmla="*/ 2450507 h 2541308"/>
                        <a:gd name="connsiteX56" fmla="*/ 344177 w 548147"/>
                        <a:gd name="connsiteY56" fmla="*/ 2470950 h 2541308"/>
                        <a:gd name="connsiteX57" fmla="*/ 343549 w 548147"/>
                        <a:gd name="connsiteY57" fmla="*/ 2514307 h 2541308"/>
                        <a:gd name="connsiteX58" fmla="*/ 366841 w 548147"/>
                        <a:gd name="connsiteY58" fmla="*/ 2536299 h 2541308"/>
                        <a:gd name="connsiteX59" fmla="*/ 439271 w 548147"/>
                        <a:gd name="connsiteY59" fmla="*/ 2407024 h 2541308"/>
                        <a:gd name="connsiteX60" fmla="*/ 425824 w 548147"/>
                        <a:gd name="connsiteY60" fmla="*/ 2447365 h 2541308"/>
                        <a:gd name="connsiteX0" fmla="*/ 13447 w 548147"/>
                        <a:gd name="connsiteY0" fmla="*/ 0 h 2578819"/>
                        <a:gd name="connsiteX1" fmla="*/ 8965 w 548147"/>
                        <a:gd name="connsiteY1" fmla="*/ 31376 h 2578819"/>
                        <a:gd name="connsiteX2" fmla="*/ 4482 w 548147"/>
                        <a:gd name="connsiteY2" fmla="*/ 44824 h 2578819"/>
                        <a:gd name="connsiteX3" fmla="*/ 0 w 548147"/>
                        <a:gd name="connsiteY3" fmla="*/ 62753 h 2578819"/>
                        <a:gd name="connsiteX4" fmla="*/ 4482 w 548147"/>
                        <a:gd name="connsiteY4" fmla="*/ 121024 h 2578819"/>
                        <a:gd name="connsiteX5" fmla="*/ 8965 w 548147"/>
                        <a:gd name="connsiteY5" fmla="*/ 143435 h 2578819"/>
                        <a:gd name="connsiteX6" fmla="*/ 26894 w 548147"/>
                        <a:gd name="connsiteY6" fmla="*/ 170329 h 2578819"/>
                        <a:gd name="connsiteX7" fmla="*/ 44824 w 548147"/>
                        <a:gd name="connsiteY7" fmla="*/ 201706 h 2578819"/>
                        <a:gd name="connsiteX8" fmla="*/ 62753 w 548147"/>
                        <a:gd name="connsiteY8" fmla="*/ 228600 h 2578819"/>
                        <a:gd name="connsiteX9" fmla="*/ 67235 w 548147"/>
                        <a:gd name="connsiteY9" fmla="*/ 242047 h 2578819"/>
                        <a:gd name="connsiteX10" fmla="*/ 94129 w 548147"/>
                        <a:gd name="connsiteY10" fmla="*/ 268941 h 2578819"/>
                        <a:gd name="connsiteX11" fmla="*/ 121024 w 548147"/>
                        <a:gd name="connsiteY11" fmla="*/ 291353 h 2578819"/>
                        <a:gd name="connsiteX12" fmla="*/ 134471 w 548147"/>
                        <a:gd name="connsiteY12" fmla="*/ 295835 h 2578819"/>
                        <a:gd name="connsiteX13" fmla="*/ 165847 w 548147"/>
                        <a:gd name="connsiteY13" fmla="*/ 309282 h 2578819"/>
                        <a:gd name="connsiteX14" fmla="*/ 197224 w 548147"/>
                        <a:gd name="connsiteY14" fmla="*/ 322729 h 2578819"/>
                        <a:gd name="connsiteX15" fmla="*/ 215153 w 548147"/>
                        <a:gd name="connsiteY15" fmla="*/ 336176 h 2578819"/>
                        <a:gd name="connsiteX16" fmla="*/ 233082 w 548147"/>
                        <a:gd name="connsiteY16" fmla="*/ 345141 h 2578819"/>
                        <a:gd name="connsiteX17" fmla="*/ 251012 w 548147"/>
                        <a:gd name="connsiteY17" fmla="*/ 363071 h 2578819"/>
                        <a:gd name="connsiteX18" fmla="*/ 264459 w 548147"/>
                        <a:gd name="connsiteY18" fmla="*/ 372035 h 2578819"/>
                        <a:gd name="connsiteX19" fmla="*/ 295835 w 548147"/>
                        <a:gd name="connsiteY19" fmla="*/ 385482 h 2578819"/>
                        <a:gd name="connsiteX20" fmla="*/ 322729 w 548147"/>
                        <a:gd name="connsiteY20" fmla="*/ 403412 h 2578819"/>
                        <a:gd name="connsiteX21" fmla="*/ 363071 w 548147"/>
                        <a:gd name="connsiteY21" fmla="*/ 448235 h 2578819"/>
                        <a:gd name="connsiteX22" fmla="*/ 376518 w 548147"/>
                        <a:gd name="connsiteY22" fmla="*/ 452718 h 2578819"/>
                        <a:gd name="connsiteX23" fmla="*/ 403412 w 548147"/>
                        <a:gd name="connsiteY23" fmla="*/ 462521 h 2578819"/>
                        <a:gd name="connsiteX24" fmla="*/ 432023 w 548147"/>
                        <a:gd name="connsiteY24" fmla="*/ 478313 h 2578819"/>
                        <a:gd name="connsiteX25" fmla="*/ 461683 w 548147"/>
                        <a:gd name="connsiteY25" fmla="*/ 515470 h 2578819"/>
                        <a:gd name="connsiteX26" fmla="*/ 447147 w 548147"/>
                        <a:gd name="connsiteY26" fmla="*/ 499468 h 2578819"/>
                        <a:gd name="connsiteX27" fmla="*/ 469137 w 548147"/>
                        <a:gd name="connsiteY27" fmla="*/ 524645 h 2578819"/>
                        <a:gd name="connsiteX28" fmla="*/ 479823 w 548147"/>
                        <a:gd name="connsiteY28" fmla="*/ 546637 h 2578819"/>
                        <a:gd name="connsiteX29" fmla="*/ 489205 w 548147"/>
                        <a:gd name="connsiteY29" fmla="*/ 566703 h 2578819"/>
                        <a:gd name="connsiteX30" fmla="*/ 497541 w 548147"/>
                        <a:gd name="connsiteY30" fmla="*/ 596153 h 2578819"/>
                        <a:gd name="connsiteX31" fmla="*/ 496704 w 548147"/>
                        <a:gd name="connsiteY31" fmla="*/ 621748 h 2578819"/>
                        <a:gd name="connsiteX32" fmla="*/ 507846 w 548147"/>
                        <a:gd name="connsiteY32" fmla="*/ 649481 h 2578819"/>
                        <a:gd name="connsiteX33" fmla="*/ 512287 w 548147"/>
                        <a:gd name="connsiteY33" fmla="*/ 708212 h 2578819"/>
                        <a:gd name="connsiteX34" fmla="*/ 530216 w 548147"/>
                        <a:gd name="connsiteY34" fmla="*/ 787553 h 2578819"/>
                        <a:gd name="connsiteX35" fmla="*/ 539893 w 548147"/>
                        <a:gd name="connsiteY35" fmla="*/ 831078 h 2578819"/>
                        <a:gd name="connsiteX36" fmla="*/ 545591 w 548147"/>
                        <a:gd name="connsiteY36" fmla="*/ 890061 h 2578819"/>
                        <a:gd name="connsiteX37" fmla="*/ 548147 w 548147"/>
                        <a:gd name="connsiteY37" fmla="*/ 918672 h 2578819"/>
                        <a:gd name="connsiteX38" fmla="*/ 466165 w 548147"/>
                        <a:gd name="connsiteY38" fmla="*/ 1479176 h 2578819"/>
                        <a:gd name="connsiteX39" fmla="*/ 455692 w 548147"/>
                        <a:gd name="connsiteY39" fmla="*/ 1510553 h 2578819"/>
                        <a:gd name="connsiteX40" fmla="*/ 453346 w 548147"/>
                        <a:gd name="connsiteY40" fmla="*/ 1528482 h 2578819"/>
                        <a:gd name="connsiteX41" fmla="*/ 446936 w 548147"/>
                        <a:gd name="connsiteY41" fmla="*/ 1582270 h 2578819"/>
                        <a:gd name="connsiteX42" fmla="*/ 446937 w 548147"/>
                        <a:gd name="connsiteY42" fmla="*/ 1613647 h 2578819"/>
                        <a:gd name="connsiteX43" fmla="*/ 433281 w 548147"/>
                        <a:gd name="connsiteY43" fmla="*/ 1671038 h 2578819"/>
                        <a:gd name="connsiteX44" fmla="*/ 436883 w 548147"/>
                        <a:gd name="connsiteY44" fmla="*/ 1720805 h 2578819"/>
                        <a:gd name="connsiteX45" fmla="*/ 438810 w 548147"/>
                        <a:gd name="connsiteY45" fmla="*/ 1744934 h 2578819"/>
                        <a:gd name="connsiteX46" fmla="*/ 411455 w 548147"/>
                        <a:gd name="connsiteY46" fmla="*/ 2010649 h 2578819"/>
                        <a:gd name="connsiteX47" fmla="*/ 405255 w 548147"/>
                        <a:gd name="connsiteY47" fmla="*/ 2117640 h 2578819"/>
                        <a:gd name="connsiteX48" fmla="*/ 403328 w 548147"/>
                        <a:gd name="connsiteY48" fmla="*/ 2191116 h 2578819"/>
                        <a:gd name="connsiteX49" fmla="*/ 398846 w 548147"/>
                        <a:gd name="connsiteY49" fmla="*/ 2231164 h 2578819"/>
                        <a:gd name="connsiteX50" fmla="*/ 396751 w 548147"/>
                        <a:gd name="connsiteY50" fmla="*/ 2251817 h 2578819"/>
                        <a:gd name="connsiteX51" fmla="*/ 398888 w 548147"/>
                        <a:gd name="connsiteY51" fmla="*/ 2311637 h 2578819"/>
                        <a:gd name="connsiteX52" fmla="*/ 383472 w 548147"/>
                        <a:gd name="connsiteY52" fmla="*/ 2337694 h 2578819"/>
                        <a:gd name="connsiteX53" fmla="*/ 363825 w 548147"/>
                        <a:gd name="connsiteY53" fmla="*/ 2403044 h 2578819"/>
                        <a:gd name="connsiteX54" fmla="*/ 370025 w 548147"/>
                        <a:gd name="connsiteY54" fmla="*/ 2425037 h 2578819"/>
                        <a:gd name="connsiteX55" fmla="*/ 354022 w 548147"/>
                        <a:gd name="connsiteY55" fmla="*/ 2450507 h 2578819"/>
                        <a:gd name="connsiteX56" fmla="*/ 344177 w 548147"/>
                        <a:gd name="connsiteY56" fmla="*/ 2470950 h 2578819"/>
                        <a:gd name="connsiteX57" fmla="*/ 343549 w 548147"/>
                        <a:gd name="connsiteY57" fmla="*/ 2514307 h 2578819"/>
                        <a:gd name="connsiteX58" fmla="*/ 366841 w 548147"/>
                        <a:gd name="connsiteY58" fmla="*/ 2536299 h 2578819"/>
                        <a:gd name="connsiteX59" fmla="*/ 358086 w 548147"/>
                        <a:gd name="connsiteY59" fmla="*/ 2575803 h 2578819"/>
                        <a:gd name="connsiteX60" fmla="*/ 425824 w 548147"/>
                        <a:gd name="connsiteY60" fmla="*/ 2447365 h 2578819"/>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1455 w 548147"/>
                        <a:gd name="connsiteY46" fmla="*/ 2010649 h 2603326"/>
                        <a:gd name="connsiteX47" fmla="*/ 405255 w 548147"/>
                        <a:gd name="connsiteY47" fmla="*/ 2117640 h 2603326"/>
                        <a:gd name="connsiteX48" fmla="*/ 403328 w 548147"/>
                        <a:gd name="connsiteY48" fmla="*/ 2191116 h 2603326"/>
                        <a:gd name="connsiteX49" fmla="*/ 398846 w 548147"/>
                        <a:gd name="connsiteY49" fmla="*/ 2231164 h 2603326"/>
                        <a:gd name="connsiteX50" fmla="*/ 396751 w 548147"/>
                        <a:gd name="connsiteY50" fmla="*/ 2251817 h 2603326"/>
                        <a:gd name="connsiteX51" fmla="*/ 398888 w 548147"/>
                        <a:gd name="connsiteY51" fmla="*/ 2311637 h 2603326"/>
                        <a:gd name="connsiteX52" fmla="*/ 383472 w 548147"/>
                        <a:gd name="connsiteY52" fmla="*/ 2337694 h 2603326"/>
                        <a:gd name="connsiteX53" fmla="*/ 363825 w 548147"/>
                        <a:gd name="connsiteY53" fmla="*/ 2403044 h 2603326"/>
                        <a:gd name="connsiteX54" fmla="*/ 370025 w 548147"/>
                        <a:gd name="connsiteY54" fmla="*/ 2425037 h 2603326"/>
                        <a:gd name="connsiteX55" fmla="*/ 354022 w 548147"/>
                        <a:gd name="connsiteY55" fmla="*/ 2450507 h 2603326"/>
                        <a:gd name="connsiteX56" fmla="*/ 344177 w 548147"/>
                        <a:gd name="connsiteY56" fmla="*/ 2470950 h 2603326"/>
                        <a:gd name="connsiteX57" fmla="*/ 343549 w 548147"/>
                        <a:gd name="connsiteY57" fmla="*/ 2514307 h 2603326"/>
                        <a:gd name="connsiteX58" fmla="*/ 366841 w 548147"/>
                        <a:gd name="connsiteY58" fmla="*/ 2536299 h 2603326"/>
                        <a:gd name="connsiteX59" fmla="*/ 358086 w 548147"/>
                        <a:gd name="connsiteY59" fmla="*/ 2575803 h 2603326"/>
                        <a:gd name="connsiteX60" fmla="*/ 359595 w 548147"/>
                        <a:gd name="connsiteY60"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5255 w 548147"/>
                        <a:gd name="connsiteY47" fmla="*/ 2117640 h 2603326"/>
                        <a:gd name="connsiteX48" fmla="*/ 403328 w 548147"/>
                        <a:gd name="connsiteY48" fmla="*/ 2191116 h 2603326"/>
                        <a:gd name="connsiteX49" fmla="*/ 398846 w 548147"/>
                        <a:gd name="connsiteY49" fmla="*/ 2231164 h 2603326"/>
                        <a:gd name="connsiteX50" fmla="*/ 396751 w 548147"/>
                        <a:gd name="connsiteY50" fmla="*/ 2251817 h 2603326"/>
                        <a:gd name="connsiteX51" fmla="*/ 398888 w 548147"/>
                        <a:gd name="connsiteY51" fmla="*/ 2311637 h 2603326"/>
                        <a:gd name="connsiteX52" fmla="*/ 383472 w 548147"/>
                        <a:gd name="connsiteY52" fmla="*/ 2337694 h 2603326"/>
                        <a:gd name="connsiteX53" fmla="*/ 363825 w 548147"/>
                        <a:gd name="connsiteY53" fmla="*/ 2403044 h 2603326"/>
                        <a:gd name="connsiteX54" fmla="*/ 370025 w 548147"/>
                        <a:gd name="connsiteY54" fmla="*/ 2425037 h 2603326"/>
                        <a:gd name="connsiteX55" fmla="*/ 354022 w 548147"/>
                        <a:gd name="connsiteY55" fmla="*/ 2450507 h 2603326"/>
                        <a:gd name="connsiteX56" fmla="*/ 344177 w 548147"/>
                        <a:gd name="connsiteY56" fmla="*/ 2470950 h 2603326"/>
                        <a:gd name="connsiteX57" fmla="*/ 343549 w 548147"/>
                        <a:gd name="connsiteY57" fmla="*/ 2514307 h 2603326"/>
                        <a:gd name="connsiteX58" fmla="*/ 366841 w 548147"/>
                        <a:gd name="connsiteY58" fmla="*/ 2536299 h 2603326"/>
                        <a:gd name="connsiteX59" fmla="*/ 358086 w 548147"/>
                        <a:gd name="connsiteY59" fmla="*/ 2575803 h 2603326"/>
                        <a:gd name="connsiteX60" fmla="*/ 359595 w 548147"/>
                        <a:gd name="connsiteY60"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8 w 548147"/>
                        <a:gd name="connsiteY52" fmla="*/ 2311637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88206 w 548147"/>
                        <a:gd name="connsiteY52" fmla="*/ 231377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13773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2480 w 548147"/>
                        <a:gd name="connsiteY52" fmla="*/ 2330865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28729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28729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58086 w 548147"/>
                        <a:gd name="connsiteY60" fmla="*/ 2575803 h 2603326"/>
                        <a:gd name="connsiteX61" fmla="*/ 341203 w 548147"/>
                        <a:gd name="connsiteY61" fmla="*/ 2570145 h 2603326"/>
                        <a:gd name="connsiteX62" fmla="*/ 359595 w 548147"/>
                        <a:gd name="connsiteY62"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38858 w 548147"/>
                        <a:gd name="connsiteY60" fmla="*/ 2588621 h 2603326"/>
                        <a:gd name="connsiteX61" fmla="*/ 341203 w 548147"/>
                        <a:gd name="connsiteY61" fmla="*/ 2570145 h 2603326"/>
                        <a:gd name="connsiteX62" fmla="*/ 359595 w 548147"/>
                        <a:gd name="connsiteY62" fmla="*/ 2603326 h 2603326"/>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47147 w 548147"/>
                        <a:gd name="connsiteY26" fmla="*/ 499468 h 2614008"/>
                        <a:gd name="connsiteX27" fmla="*/ 469137 w 548147"/>
                        <a:gd name="connsiteY27" fmla="*/ 524645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79768 w 548147"/>
                        <a:gd name="connsiteY26" fmla="*/ 485449 h 2614008"/>
                        <a:gd name="connsiteX27" fmla="*/ 469137 w 548147"/>
                        <a:gd name="connsiteY27" fmla="*/ 524645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90111 w 548147"/>
                        <a:gd name="connsiteY22" fmla="*/ 42000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5790 w 548147"/>
                        <a:gd name="connsiteY21" fmla="*/ 415525 h 2614008"/>
                        <a:gd name="connsiteX22" fmla="*/ 390111 w 548147"/>
                        <a:gd name="connsiteY22" fmla="*/ 42000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27 w 551137"/>
                        <a:gd name="connsiteY0" fmla="*/ 0 h 2620015"/>
                        <a:gd name="connsiteX1" fmla="*/ 11955 w 551137"/>
                        <a:gd name="connsiteY1" fmla="*/ 37383 h 2620015"/>
                        <a:gd name="connsiteX2" fmla="*/ 7472 w 551137"/>
                        <a:gd name="connsiteY2" fmla="*/ 50831 h 2620015"/>
                        <a:gd name="connsiteX3" fmla="*/ 2990 w 551137"/>
                        <a:gd name="connsiteY3" fmla="*/ 68760 h 2620015"/>
                        <a:gd name="connsiteX4" fmla="*/ 7472 w 551137"/>
                        <a:gd name="connsiteY4" fmla="*/ 127031 h 2620015"/>
                        <a:gd name="connsiteX5" fmla="*/ 11955 w 551137"/>
                        <a:gd name="connsiteY5" fmla="*/ 149442 h 2620015"/>
                        <a:gd name="connsiteX6" fmla="*/ 29884 w 551137"/>
                        <a:gd name="connsiteY6" fmla="*/ 176336 h 2620015"/>
                        <a:gd name="connsiteX7" fmla="*/ 47814 w 551137"/>
                        <a:gd name="connsiteY7" fmla="*/ 207713 h 2620015"/>
                        <a:gd name="connsiteX8" fmla="*/ 65743 w 551137"/>
                        <a:gd name="connsiteY8" fmla="*/ 234607 h 2620015"/>
                        <a:gd name="connsiteX9" fmla="*/ 70225 w 551137"/>
                        <a:gd name="connsiteY9" fmla="*/ 248054 h 2620015"/>
                        <a:gd name="connsiteX10" fmla="*/ 97119 w 551137"/>
                        <a:gd name="connsiteY10" fmla="*/ 274948 h 2620015"/>
                        <a:gd name="connsiteX11" fmla="*/ 124014 w 551137"/>
                        <a:gd name="connsiteY11" fmla="*/ 297360 h 2620015"/>
                        <a:gd name="connsiteX12" fmla="*/ 137461 w 551137"/>
                        <a:gd name="connsiteY12" fmla="*/ 301842 h 2620015"/>
                        <a:gd name="connsiteX13" fmla="*/ 168837 w 551137"/>
                        <a:gd name="connsiteY13" fmla="*/ 315289 h 2620015"/>
                        <a:gd name="connsiteX14" fmla="*/ 200214 w 551137"/>
                        <a:gd name="connsiteY14" fmla="*/ 328736 h 2620015"/>
                        <a:gd name="connsiteX15" fmla="*/ 218143 w 551137"/>
                        <a:gd name="connsiteY15" fmla="*/ 342183 h 2620015"/>
                        <a:gd name="connsiteX16" fmla="*/ 236072 w 551137"/>
                        <a:gd name="connsiteY16" fmla="*/ 351148 h 2620015"/>
                        <a:gd name="connsiteX17" fmla="*/ 254002 w 551137"/>
                        <a:gd name="connsiteY17" fmla="*/ 369078 h 2620015"/>
                        <a:gd name="connsiteX18" fmla="*/ 267449 w 551137"/>
                        <a:gd name="connsiteY18" fmla="*/ 378042 h 2620015"/>
                        <a:gd name="connsiteX19" fmla="*/ 298825 w 551137"/>
                        <a:gd name="connsiteY19" fmla="*/ 391489 h 2620015"/>
                        <a:gd name="connsiteX20" fmla="*/ 325719 w 551137"/>
                        <a:gd name="connsiteY20" fmla="*/ 409419 h 2620015"/>
                        <a:gd name="connsiteX21" fmla="*/ 368780 w 551137"/>
                        <a:gd name="connsiteY21" fmla="*/ 421532 h 2620015"/>
                        <a:gd name="connsiteX22" fmla="*/ 393101 w 551137"/>
                        <a:gd name="connsiteY22" fmla="*/ 426015 h 2620015"/>
                        <a:gd name="connsiteX23" fmla="*/ 419995 w 551137"/>
                        <a:gd name="connsiteY23" fmla="*/ 452173 h 2620015"/>
                        <a:gd name="connsiteX24" fmla="*/ 470354 w 551137"/>
                        <a:gd name="connsiteY24" fmla="*/ 470302 h 2620015"/>
                        <a:gd name="connsiteX25" fmla="*/ 497294 w 551137"/>
                        <a:gd name="connsiteY25" fmla="*/ 512131 h 2620015"/>
                        <a:gd name="connsiteX26" fmla="*/ 482758 w 551137"/>
                        <a:gd name="connsiteY26" fmla="*/ 491456 h 2620015"/>
                        <a:gd name="connsiteX27" fmla="*/ 499312 w 551137"/>
                        <a:gd name="connsiteY27" fmla="*/ 535325 h 2620015"/>
                        <a:gd name="connsiteX28" fmla="*/ 482813 w 551137"/>
                        <a:gd name="connsiteY28" fmla="*/ 552644 h 2620015"/>
                        <a:gd name="connsiteX29" fmla="*/ 492195 w 551137"/>
                        <a:gd name="connsiteY29" fmla="*/ 572710 h 2620015"/>
                        <a:gd name="connsiteX30" fmla="*/ 500531 w 551137"/>
                        <a:gd name="connsiteY30" fmla="*/ 602160 h 2620015"/>
                        <a:gd name="connsiteX31" fmla="*/ 499694 w 551137"/>
                        <a:gd name="connsiteY31" fmla="*/ 627755 h 2620015"/>
                        <a:gd name="connsiteX32" fmla="*/ 510836 w 551137"/>
                        <a:gd name="connsiteY32" fmla="*/ 655488 h 2620015"/>
                        <a:gd name="connsiteX33" fmla="*/ 515277 w 551137"/>
                        <a:gd name="connsiteY33" fmla="*/ 714219 h 2620015"/>
                        <a:gd name="connsiteX34" fmla="*/ 533206 w 551137"/>
                        <a:gd name="connsiteY34" fmla="*/ 793560 h 2620015"/>
                        <a:gd name="connsiteX35" fmla="*/ 542883 w 551137"/>
                        <a:gd name="connsiteY35" fmla="*/ 837085 h 2620015"/>
                        <a:gd name="connsiteX36" fmla="*/ 548581 w 551137"/>
                        <a:gd name="connsiteY36" fmla="*/ 896068 h 2620015"/>
                        <a:gd name="connsiteX37" fmla="*/ 551137 w 551137"/>
                        <a:gd name="connsiteY37" fmla="*/ 924679 h 2620015"/>
                        <a:gd name="connsiteX38" fmla="*/ 469155 w 551137"/>
                        <a:gd name="connsiteY38" fmla="*/ 1485183 h 2620015"/>
                        <a:gd name="connsiteX39" fmla="*/ 458682 w 551137"/>
                        <a:gd name="connsiteY39" fmla="*/ 1516560 h 2620015"/>
                        <a:gd name="connsiteX40" fmla="*/ 456336 w 551137"/>
                        <a:gd name="connsiteY40" fmla="*/ 1534489 h 2620015"/>
                        <a:gd name="connsiteX41" fmla="*/ 449926 w 551137"/>
                        <a:gd name="connsiteY41" fmla="*/ 1588277 h 2620015"/>
                        <a:gd name="connsiteX42" fmla="*/ 449927 w 551137"/>
                        <a:gd name="connsiteY42" fmla="*/ 1619654 h 2620015"/>
                        <a:gd name="connsiteX43" fmla="*/ 436271 w 551137"/>
                        <a:gd name="connsiteY43" fmla="*/ 1677045 h 2620015"/>
                        <a:gd name="connsiteX44" fmla="*/ 439873 w 551137"/>
                        <a:gd name="connsiteY44" fmla="*/ 1726812 h 2620015"/>
                        <a:gd name="connsiteX45" fmla="*/ 441800 w 551137"/>
                        <a:gd name="connsiteY45" fmla="*/ 1750941 h 2620015"/>
                        <a:gd name="connsiteX46" fmla="*/ 416581 w 551137"/>
                        <a:gd name="connsiteY46" fmla="*/ 1984609 h 2620015"/>
                        <a:gd name="connsiteX47" fmla="*/ 401877 w 551137"/>
                        <a:gd name="connsiteY47" fmla="*/ 2142453 h 2620015"/>
                        <a:gd name="connsiteX48" fmla="*/ 408245 w 551137"/>
                        <a:gd name="connsiteY48" fmla="*/ 2123647 h 2620015"/>
                        <a:gd name="connsiteX49" fmla="*/ 406318 w 551137"/>
                        <a:gd name="connsiteY49" fmla="*/ 2197123 h 2620015"/>
                        <a:gd name="connsiteX50" fmla="*/ 401836 w 551137"/>
                        <a:gd name="connsiteY50" fmla="*/ 2237171 h 2620015"/>
                        <a:gd name="connsiteX51" fmla="*/ 399741 w 551137"/>
                        <a:gd name="connsiteY51" fmla="*/ 2257824 h 2620015"/>
                        <a:gd name="connsiteX52" fmla="*/ 399742 w 551137"/>
                        <a:gd name="connsiteY52" fmla="*/ 2326190 h 2620015"/>
                        <a:gd name="connsiteX53" fmla="*/ 377916 w 551137"/>
                        <a:gd name="connsiteY53" fmla="*/ 2360792 h 2620015"/>
                        <a:gd name="connsiteX54" fmla="*/ 366815 w 551137"/>
                        <a:gd name="connsiteY54" fmla="*/ 2409051 h 2620015"/>
                        <a:gd name="connsiteX55" fmla="*/ 373015 w 551137"/>
                        <a:gd name="connsiteY55" fmla="*/ 2431044 h 2620015"/>
                        <a:gd name="connsiteX56" fmla="*/ 357012 w 551137"/>
                        <a:gd name="connsiteY56" fmla="*/ 2456514 h 2620015"/>
                        <a:gd name="connsiteX57" fmla="*/ 359986 w 551137"/>
                        <a:gd name="connsiteY57" fmla="*/ 2489776 h 2620015"/>
                        <a:gd name="connsiteX58" fmla="*/ 352948 w 551137"/>
                        <a:gd name="connsiteY58" fmla="*/ 2520314 h 2620015"/>
                        <a:gd name="connsiteX59" fmla="*/ 352739 w 551137"/>
                        <a:gd name="connsiteY59" fmla="*/ 2540169 h 2620015"/>
                        <a:gd name="connsiteX60" fmla="*/ 341848 w 551137"/>
                        <a:gd name="connsiteY60" fmla="*/ 2594628 h 2620015"/>
                        <a:gd name="connsiteX61" fmla="*/ 344193 w 551137"/>
                        <a:gd name="connsiteY61" fmla="*/ 2576152 h 2620015"/>
                        <a:gd name="connsiteX62" fmla="*/ 343357 w 551137"/>
                        <a:gd name="connsiteY62" fmla="*/ 2620015 h 2620015"/>
                        <a:gd name="connsiteX0" fmla="*/ 943 w 551953"/>
                        <a:gd name="connsiteY0" fmla="*/ 0 h 2620015"/>
                        <a:gd name="connsiteX1" fmla="*/ 1120 w 551953"/>
                        <a:gd name="connsiteY1" fmla="*/ 37383 h 2620015"/>
                        <a:gd name="connsiteX2" fmla="*/ 8288 w 551953"/>
                        <a:gd name="connsiteY2" fmla="*/ 50831 h 2620015"/>
                        <a:gd name="connsiteX3" fmla="*/ 3806 w 551953"/>
                        <a:gd name="connsiteY3" fmla="*/ 68760 h 2620015"/>
                        <a:gd name="connsiteX4" fmla="*/ 8288 w 551953"/>
                        <a:gd name="connsiteY4" fmla="*/ 127031 h 2620015"/>
                        <a:gd name="connsiteX5" fmla="*/ 12771 w 551953"/>
                        <a:gd name="connsiteY5" fmla="*/ 149442 h 2620015"/>
                        <a:gd name="connsiteX6" fmla="*/ 30700 w 551953"/>
                        <a:gd name="connsiteY6" fmla="*/ 176336 h 2620015"/>
                        <a:gd name="connsiteX7" fmla="*/ 48630 w 551953"/>
                        <a:gd name="connsiteY7" fmla="*/ 207713 h 2620015"/>
                        <a:gd name="connsiteX8" fmla="*/ 66559 w 551953"/>
                        <a:gd name="connsiteY8" fmla="*/ 234607 h 2620015"/>
                        <a:gd name="connsiteX9" fmla="*/ 71041 w 551953"/>
                        <a:gd name="connsiteY9" fmla="*/ 248054 h 2620015"/>
                        <a:gd name="connsiteX10" fmla="*/ 97935 w 551953"/>
                        <a:gd name="connsiteY10" fmla="*/ 274948 h 2620015"/>
                        <a:gd name="connsiteX11" fmla="*/ 124830 w 551953"/>
                        <a:gd name="connsiteY11" fmla="*/ 297360 h 2620015"/>
                        <a:gd name="connsiteX12" fmla="*/ 138277 w 551953"/>
                        <a:gd name="connsiteY12" fmla="*/ 301842 h 2620015"/>
                        <a:gd name="connsiteX13" fmla="*/ 169653 w 551953"/>
                        <a:gd name="connsiteY13" fmla="*/ 315289 h 2620015"/>
                        <a:gd name="connsiteX14" fmla="*/ 201030 w 551953"/>
                        <a:gd name="connsiteY14" fmla="*/ 328736 h 2620015"/>
                        <a:gd name="connsiteX15" fmla="*/ 218959 w 551953"/>
                        <a:gd name="connsiteY15" fmla="*/ 342183 h 2620015"/>
                        <a:gd name="connsiteX16" fmla="*/ 236888 w 551953"/>
                        <a:gd name="connsiteY16" fmla="*/ 351148 h 2620015"/>
                        <a:gd name="connsiteX17" fmla="*/ 254818 w 551953"/>
                        <a:gd name="connsiteY17" fmla="*/ 369078 h 2620015"/>
                        <a:gd name="connsiteX18" fmla="*/ 268265 w 551953"/>
                        <a:gd name="connsiteY18" fmla="*/ 378042 h 2620015"/>
                        <a:gd name="connsiteX19" fmla="*/ 299641 w 551953"/>
                        <a:gd name="connsiteY19" fmla="*/ 391489 h 2620015"/>
                        <a:gd name="connsiteX20" fmla="*/ 326535 w 551953"/>
                        <a:gd name="connsiteY20" fmla="*/ 409419 h 2620015"/>
                        <a:gd name="connsiteX21" fmla="*/ 369596 w 551953"/>
                        <a:gd name="connsiteY21" fmla="*/ 421532 h 2620015"/>
                        <a:gd name="connsiteX22" fmla="*/ 393917 w 551953"/>
                        <a:gd name="connsiteY22" fmla="*/ 426015 h 2620015"/>
                        <a:gd name="connsiteX23" fmla="*/ 420811 w 551953"/>
                        <a:gd name="connsiteY23" fmla="*/ 452173 h 2620015"/>
                        <a:gd name="connsiteX24" fmla="*/ 471170 w 551953"/>
                        <a:gd name="connsiteY24" fmla="*/ 470302 h 2620015"/>
                        <a:gd name="connsiteX25" fmla="*/ 498110 w 551953"/>
                        <a:gd name="connsiteY25" fmla="*/ 512131 h 2620015"/>
                        <a:gd name="connsiteX26" fmla="*/ 483574 w 551953"/>
                        <a:gd name="connsiteY26" fmla="*/ 491456 h 2620015"/>
                        <a:gd name="connsiteX27" fmla="*/ 500128 w 551953"/>
                        <a:gd name="connsiteY27" fmla="*/ 535325 h 2620015"/>
                        <a:gd name="connsiteX28" fmla="*/ 483629 w 551953"/>
                        <a:gd name="connsiteY28" fmla="*/ 552644 h 2620015"/>
                        <a:gd name="connsiteX29" fmla="*/ 493011 w 551953"/>
                        <a:gd name="connsiteY29" fmla="*/ 572710 h 2620015"/>
                        <a:gd name="connsiteX30" fmla="*/ 501347 w 551953"/>
                        <a:gd name="connsiteY30" fmla="*/ 602160 h 2620015"/>
                        <a:gd name="connsiteX31" fmla="*/ 500510 w 551953"/>
                        <a:gd name="connsiteY31" fmla="*/ 627755 h 2620015"/>
                        <a:gd name="connsiteX32" fmla="*/ 511652 w 551953"/>
                        <a:gd name="connsiteY32" fmla="*/ 655488 h 2620015"/>
                        <a:gd name="connsiteX33" fmla="*/ 516093 w 551953"/>
                        <a:gd name="connsiteY33" fmla="*/ 714219 h 2620015"/>
                        <a:gd name="connsiteX34" fmla="*/ 534022 w 551953"/>
                        <a:gd name="connsiteY34" fmla="*/ 793560 h 2620015"/>
                        <a:gd name="connsiteX35" fmla="*/ 543699 w 551953"/>
                        <a:gd name="connsiteY35" fmla="*/ 837085 h 2620015"/>
                        <a:gd name="connsiteX36" fmla="*/ 549397 w 551953"/>
                        <a:gd name="connsiteY36" fmla="*/ 896068 h 2620015"/>
                        <a:gd name="connsiteX37" fmla="*/ 551953 w 551953"/>
                        <a:gd name="connsiteY37" fmla="*/ 924679 h 2620015"/>
                        <a:gd name="connsiteX38" fmla="*/ 469971 w 551953"/>
                        <a:gd name="connsiteY38" fmla="*/ 1485183 h 2620015"/>
                        <a:gd name="connsiteX39" fmla="*/ 459498 w 551953"/>
                        <a:gd name="connsiteY39" fmla="*/ 1516560 h 2620015"/>
                        <a:gd name="connsiteX40" fmla="*/ 457152 w 551953"/>
                        <a:gd name="connsiteY40" fmla="*/ 1534489 h 2620015"/>
                        <a:gd name="connsiteX41" fmla="*/ 450742 w 551953"/>
                        <a:gd name="connsiteY41" fmla="*/ 1588277 h 2620015"/>
                        <a:gd name="connsiteX42" fmla="*/ 450743 w 551953"/>
                        <a:gd name="connsiteY42" fmla="*/ 1619654 h 2620015"/>
                        <a:gd name="connsiteX43" fmla="*/ 437087 w 551953"/>
                        <a:gd name="connsiteY43" fmla="*/ 1677045 h 2620015"/>
                        <a:gd name="connsiteX44" fmla="*/ 440689 w 551953"/>
                        <a:gd name="connsiteY44" fmla="*/ 1726812 h 2620015"/>
                        <a:gd name="connsiteX45" fmla="*/ 442616 w 551953"/>
                        <a:gd name="connsiteY45" fmla="*/ 1750941 h 2620015"/>
                        <a:gd name="connsiteX46" fmla="*/ 417397 w 551953"/>
                        <a:gd name="connsiteY46" fmla="*/ 1984609 h 2620015"/>
                        <a:gd name="connsiteX47" fmla="*/ 402693 w 551953"/>
                        <a:gd name="connsiteY47" fmla="*/ 2142453 h 2620015"/>
                        <a:gd name="connsiteX48" fmla="*/ 409061 w 551953"/>
                        <a:gd name="connsiteY48" fmla="*/ 2123647 h 2620015"/>
                        <a:gd name="connsiteX49" fmla="*/ 407134 w 551953"/>
                        <a:gd name="connsiteY49" fmla="*/ 2197123 h 2620015"/>
                        <a:gd name="connsiteX50" fmla="*/ 402652 w 551953"/>
                        <a:gd name="connsiteY50" fmla="*/ 2237171 h 2620015"/>
                        <a:gd name="connsiteX51" fmla="*/ 400557 w 551953"/>
                        <a:gd name="connsiteY51" fmla="*/ 2257824 h 2620015"/>
                        <a:gd name="connsiteX52" fmla="*/ 400558 w 551953"/>
                        <a:gd name="connsiteY52" fmla="*/ 2326190 h 2620015"/>
                        <a:gd name="connsiteX53" fmla="*/ 378732 w 551953"/>
                        <a:gd name="connsiteY53" fmla="*/ 2360792 h 2620015"/>
                        <a:gd name="connsiteX54" fmla="*/ 367631 w 551953"/>
                        <a:gd name="connsiteY54" fmla="*/ 2409051 h 2620015"/>
                        <a:gd name="connsiteX55" fmla="*/ 373831 w 551953"/>
                        <a:gd name="connsiteY55" fmla="*/ 2431044 h 2620015"/>
                        <a:gd name="connsiteX56" fmla="*/ 357828 w 551953"/>
                        <a:gd name="connsiteY56" fmla="*/ 2456514 h 2620015"/>
                        <a:gd name="connsiteX57" fmla="*/ 360802 w 551953"/>
                        <a:gd name="connsiteY57" fmla="*/ 2489776 h 2620015"/>
                        <a:gd name="connsiteX58" fmla="*/ 353764 w 551953"/>
                        <a:gd name="connsiteY58" fmla="*/ 2520314 h 2620015"/>
                        <a:gd name="connsiteX59" fmla="*/ 353555 w 551953"/>
                        <a:gd name="connsiteY59" fmla="*/ 2540169 h 2620015"/>
                        <a:gd name="connsiteX60" fmla="*/ 342664 w 551953"/>
                        <a:gd name="connsiteY60" fmla="*/ 2594628 h 2620015"/>
                        <a:gd name="connsiteX61" fmla="*/ 345009 w 551953"/>
                        <a:gd name="connsiteY61" fmla="*/ 2576152 h 2620015"/>
                        <a:gd name="connsiteX62" fmla="*/ 344173 w 55195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8842 w 559993"/>
                        <a:gd name="connsiteY56" fmla="*/ 2489776 h 2620015"/>
                        <a:gd name="connsiteX57" fmla="*/ 361804 w 559993"/>
                        <a:gd name="connsiteY57" fmla="*/ 2520314 h 2620015"/>
                        <a:gd name="connsiteX58" fmla="*/ 361595 w 559993"/>
                        <a:gd name="connsiteY58" fmla="*/ 2540169 h 2620015"/>
                        <a:gd name="connsiteX59" fmla="*/ 350704 w 559993"/>
                        <a:gd name="connsiteY59" fmla="*/ 2594628 h 2620015"/>
                        <a:gd name="connsiteX60" fmla="*/ 353049 w 559993"/>
                        <a:gd name="connsiteY60" fmla="*/ 2576152 h 2620015"/>
                        <a:gd name="connsiteX61" fmla="*/ 352213 w 559993"/>
                        <a:gd name="connsiteY61"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8842 w 559993"/>
                        <a:gd name="connsiteY56" fmla="*/ 2489776 h 2620015"/>
                        <a:gd name="connsiteX57" fmla="*/ 361804 w 559993"/>
                        <a:gd name="connsiteY57" fmla="*/ 2520314 h 2620015"/>
                        <a:gd name="connsiteX58" fmla="*/ 361595 w 559993"/>
                        <a:gd name="connsiteY58" fmla="*/ 2540169 h 2620015"/>
                        <a:gd name="connsiteX59" fmla="*/ 350704 w 559993"/>
                        <a:gd name="connsiteY59" fmla="*/ 2594628 h 2620015"/>
                        <a:gd name="connsiteX60" fmla="*/ 353049 w 559993"/>
                        <a:gd name="connsiteY60" fmla="*/ 2576152 h 2620015"/>
                        <a:gd name="connsiteX61" fmla="*/ 352213 w 559993"/>
                        <a:gd name="connsiteY61"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1804 w 559993"/>
                        <a:gd name="connsiteY56" fmla="*/ 2520314 h 2620015"/>
                        <a:gd name="connsiteX57" fmla="*/ 361595 w 559993"/>
                        <a:gd name="connsiteY57" fmla="*/ 2540169 h 2620015"/>
                        <a:gd name="connsiteX58" fmla="*/ 350704 w 559993"/>
                        <a:gd name="connsiteY58" fmla="*/ 2594628 h 2620015"/>
                        <a:gd name="connsiteX59" fmla="*/ 353049 w 559993"/>
                        <a:gd name="connsiteY59" fmla="*/ 2576152 h 2620015"/>
                        <a:gd name="connsiteX60" fmla="*/ 352213 w 559993"/>
                        <a:gd name="connsiteY60"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1595 w 559993"/>
                        <a:gd name="connsiteY56" fmla="*/ 2540169 h 2620015"/>
                        <a:gd name="connsiteX57" fmla="*/ 350704 w 559993"/>
                        <a:gd name="connsiteY57" fmla="*/ 2594628 h 2620015"/>
                        <a:gd name="connsiteX58" fmla="*/ 353049 w 559993"/>
                        <a:gd name="connsiteY58" fmla="*/ 2576152 h 2620015"/>
                        <a:gd name="connsiteX59" fmla="*/ 352213 w 559993"/>
                        <a:gd name="connsiteY59"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50704 w 559993"/>
                        <a:gd name="connsiteY56" fmla="*/ 2594628 h 2620015"/>
                        <a:gd name="connsiteX57" fmla="*/ 353049 w 559993"/>
                        <a:gd name="connsiteY57" fmla="*/ 2576152 h 2620015"/>
                        <a:gd name="connsiteX58" fmla="*/ 352213 w 559993"/>
                        <a:gd name="connsiteY58"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50704 w 559993"/>
                        <a:gd name="connsiteY56" fmla="*/ 2594628 h 2620015"/>
                        <a:gd name="connsiteX57" fmla="*/ 352213 w 559993"/>
                        <a:gd name="connsiteY57" fmla="*/ 2620015 h 2620015"/>
                        <a:gd name="connsiteX0" fmla="*/ 8983 w 559993"/>
                        <a:gd name="connsiteY0" fmla="*/ 0 h 2594628"/>
                        <a:gd name="connsiteX1" fmla="*/ 9160 w 559993"/>
                        <a:gd name="connsiteY1" fmla="*/ 37383 h 2594628"/>
                        <a:gd name="connsiteX2" fmla="*/ 17 w 559993"/>
                        <a:gd name="connsiteY2" fmla="*/ 48827 h 2594628"/>
                        <a:gd name="connsiteX3" fmla="*/ 11846 w 559993"/>
                        <a:gd name="connsiteY3" fmla="*/ 68760 h 2594628"/>
                        <a:gd name="connsiteX4" fmla="*/ 16328 w 559993"/>
                        <a:gd name="connsiteY4" fmla="*/ 127031 h 2594628"/>
                        <a:gd name="connsiteX5" fmla="*/ 20811 w 559993"/>
                        <a:gd name="connsiteY5" fmla="*/ 149442 h 2594628"/>
                        <a:gd name="connsiteX6" fmla="*/ 38740 w 559993"/>
                        <a:gd name="connsiteY6" fmla="*/ 176336 h 2594628"/>
                        <a:gd name="connsiteX7" fmla="*/ 56670 w 559993"/>
                        <a:gd name="connsiteY7" fmla="*/ 207713 h 2594628"/>
                        <a:gd name="connsiteX8" fmla="*/ 74599 w 559993"/>
                        <a:gd name="connsiteY8" fmla="*/ 234607 h 2594628"/>
                        <a:gd name="connsiteX9" fmla="*/ 79081 w 559993"/>
                        <a:gd name="connsiteY9" fmla="*/ 248054 h 2594628"/>
                        <a:gd name="connsiteX10" fmla="*/ 105975 w 559993"/>
                        <a:gd name="connsiteY10" fmla="*/ 274948 h 2594628"/>
                        <a:gd name="connsiteX11" fmla="*/ 132870 w 559993"/>
                        <a:gd name="connsiteY11" fmla="*/ 297360 h 2594628"/>
                        <a:gd name="connsiteX12" fmla="*/ 146317 w 559993"/>
                        <a:gd name="connsiteY12" fmla="*/ 301842 h 2594628"/>
                        <a:gd name="connsiteX13" fmla="*/ 177693 w 559993"/>
                        <a:gd name="connsiteY13" fmla="*/ 315289 h 2594628"/>
                        <a:gd name="connsiteX14" fmla="*/ 209070 w 559993"/>
                        <a:gd name="connsiteY14" fmla="*/ 328736 h 2594628"/>
                        <a:gd name="connsiteX15" fmla="*/ 226999 w 559993"/>
                        <a:gd name="connsiteY15" fmla="*/ 342183 h 2594628"/>
                        <a:gd name="connsiteX16" fmla="*/ 244928 w 559993"/>
                        <a:gd name="connsiteY16" fmla="*/ 351148 h 2594628"/>
                        <a:gd name="connsiteX17" fmla="*/ 262858 w 559993"/>
                        <a:gd name="connsiteY17" fmla="*/ 369078 h 2594628"/>
                        <a:gd name="connsiteX18" fmla="*/ 276305 w 559993"/>
                        <a:gd name="connsiteY18" fmla="*/ 378042 h 2594628"/>
                        <a:gd name="connsiteX19" fmla="*/ 307681 w 559993"/>
                        <a:gd name="connsiteY19" fmla="*/ 391489 h 2594628"/>
                        <a:gd name="connsiteX20" fmla="*/ 334575 w 559993"/>
                        <a:gd name="connsiteY20" fmla="*/ 409419 h 2594628"/>
                        <a:gd name="connsiteX21" fmla="*/ 377636 w 559993"/>
                        <a:gd name="connsiteY21" fmla="*/ 421532 h 2594628"/>
                        <a:gd name="connsiteX22" fmla="*/ 401957 w 559993"/>
                        <a:gd name="connsiteY22" fmla="*/ 426015 h 2594628"/>
                        <a:gd name="connsiteX23" fmla="*/ 428851 w 559993"/>
                        <a:gd name="connsiteY23" fmla="*/ 452173 h 2594628"/>
                        <a:gd name="connsiteX24" fmla="*/ 479210 w 559993"/>
                        <a:gd name="connsiteY24" fmla="*/ 470302 h 2594628"/>
                        <a:gd name="connsiteX25" fmla="*/ 506150 w 559993"/>
                        <a:gd name="connsiteY25" fmla="*/ 512131 h 2594628"/>
                        <a:gd name="connsiteX26" fmla="*/ 491614 w 559993"/>
                        <a:gd name="connsiteY26" fmla="*/ 491456 h 2594628"/>
                        <a:gd name="connsiteX27" fmla="*/ 508168 w 559993"/>
                        <a:gd name="connsiteY27" fmla="*/ 535325 h 2594628"/>
                        <a:gd name="connsiteX28" fmla="*/ 491669 w 559993"/>
                        <a:gd name="connsiteY28" fmla="*/ 552644 h 2594628"/>
                        <a:gd name="connsiteX29" fmla="*/ 501051 w 559993"/>
                        <a:gd name="connsiteY29" fmla="*/ 572710 h 2594628"/>
                        <a:gd name="connsiteX30" fmla="*/ 509387 w 559993"/>
                        <a:gd name="connsiteY30" fmla="*/ 602160 h 2594628"/>
                        <a:gd name="connsiteX31" fmla="*/ 508550 w 559993"/>
                        <a:gd name="connsiteY31" fmla="*/ 627755 h 2594628"/>
                        <a:gd name="connsiteX32" fmla="*/ 519692 w 559993"/>
                        <a:gd name="connsiteY32" fmla="*/ 655488 h 2594628"/>
                        <a:gd name="connsiteX33" fmla="*/ 524133 w 559993"/>
                        <a:gd name="connsiteY33" fmla="*/ 714219 h 2594628"/>
                        <a:gd name="connsiteX34" fmla="*/ 542062 w 559993"/>
                        <a:gd name="connsiteY34" fmla="*/ 793560 h 2594628"/>
                        <a:gd name="connsiteX35" fmla="*/ 551739 w 559993"/>
                        <a:gd name="connsiteY35" fmla="*/ 837085 h 2594628"/>
                        <a:gd name="connsiteX36" fmla="*/ 557437 w 559993"/>
                        <a:gd name="connsiteY36" fmla="*/ 896068 h 2594628"/>
                        <a:gd name="connsiteX37" fmla="*/ 559993 w 559993"/>
                        <a:gd name="connsiteY37" fmla="*/ 924679 h 2594628"/>
                        <a:gd name="connsiteX38" fmla="*/ 478011 w 559993"/>
                        <a:gd name="connsiteY38" fmla="*/ 1485183 h 2594628"/>
                        <a:gd name="connsiteX39" fmla="*/ 467538 w 559993"/>
                        <a:gd name="connsiteY39" fmla="*/ 1516560 h 2594628"/>
                        <a:gd name="connsiteX40" fmla="*/ 465192 w 559993"/>
                        <a:gd name="connsiteY40" fmla="*/ 1534489 h 2594628"/>
                        <a:gd name="connsiteX41" fmla="*/ 458782 w 559993"/>
                        <a:gd name="connsiteY41" fmla="*/ 1588277 h 2594628"/>
                        <a:gd name="connsiteX42" fmla="*/ 458783 w 559993"/>
                        <a:gd name="connsiteY42" fmla="*/ 1619654 h 2594628"/>
                        <a:gd name="connsiteX43" fmla="*/ 445127 w 559993"/>
                        <a:gd name="connsiteY43" fmla="*/ 1677045 h 2594628"/>
                        <a:gd name="connsiteX44" fmla="*/ 448729 w 559993"/>
                        <a:gd name="connsiteY44" fmla="*/ 1726812 h 2594628"/>
                        <a:gd name="connsiteX45" fmla="*/ 450656 w 559993"/>
                        <a:gd name="connsiteY45" fmla="*/ 1750941 h 2594628"/>
                        <a:gd name="connsiteX46" fmla="*/ 425437 w 559993"/>
                        <a:gd name="connsiteY46" fmla="*/ 1984609 h 2594628"/>
                        <a:gd name="connsiteX47" fmla="*/ 410733 w 559993"/>
                        <a:gd name="connsiteY47" fmla="*/ 2142453 h 2594628"/>
                        <a:gd name="connsiteX48" fmla="*/ 417101 w 559993"/>
                        <a:gd name="connsiteY48" fmla="*/ 2123647 h 2594628"/>
                        <a:gd name="connsiteX49" fmla="*/ 415174 w 559993"/>
                        <a:gd name="connsiteY49" fmla="*/ 2197123 h 2594628"/>
                        <a:gd name="connsiteX50" fmla="*/ 410692 w 559993"/>
                        <a:gd name="connsiteY50" fmla="*/ 2237171 h 2594628"/>
                        <a:gd name="connsiteX51" fmla="*/ 408597 w 559993"/>
                        <a:gd name="connsiteY51" fmla="*/ 2257824 h 2594628"/>
                        <a:gd name="connsiteX52" fmla="*/ 408598 w 559993"/>
                        <a:gd name="connsiteY52" fmla="*/ 2326190 h 2594628"/>
                        <a:gd name="connsiteX53" fmla="*/ 386772 w 559993"/>
                        <a:gd name="connsiteY53" fmla="*/ 2360792 h 2594628"/>
                        <a:gd name="connsiteX54" fmla="*/ 375671 w 559993"/>
                        <a:gd name="connsiteY54" fmla="*/ 2409051 h 2594628"/>
                        <a:gd name="connsiteX55" fmla="*/ 365868 w 559993"/>
                        <a:gd name="connsiteY55" fmla="*/ 2456514 h 2594628"/>
                        <a:gd name="connsiteX56" fmla="*/ 350704 w 559993"/>
                        <a:gd name="connsiteY56" fmla="*/ 2594628 h 2594628"/>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408597 w 559993"/>
                        <a:gd name="connsiteY51" fmla="*/ 2257824 h 2456514"/>
                        <a:gd name="connsiteX52" fmla="*/ 408598 w 559993"/>
                        <a:gd name="connsiteY52" fmla="*/ 2326190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408597 w 559993"/>
                        <a:gd name="connsiteY51" fmla="*/ 2257824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382816 w 559993"/>
                        <a:gd name="connsiteY49" fmla="*/ 2183204 h 2456514"/>
                        <a:gd name="connsiteX50" fmla="*/ 415174 w 559993"/>
                        <a:gd name="connsiteY50" fmla="*/ 2197123 h 2456514"/>
                        <a:gd name="connsiteX51" fmla="*/ 389638 w 559993"/>
                        <a:gd name="connsiteY51" fmla="*/ 2206177 h 2456514"/>
                        <a:gd name="connsiteX52" fmla="*/ 380525 w 559993"/>
                        <a:gd name="connsiteY52" fmla="*/ 2254725 h 2456514"/>
                        <a:gd name="connsiteX53" fmla="*/ 387544 w 559993"/>
                        <a:gd name="connsiteY53" fmla="*/ 2329289 h 2456514"/>
                        <a:gd name="connsiteX54" fmla="*/ 386772 w 559993"/>
                        <a:gd name="connsiteY54" fmla="*/ 2360792 h 2456514"/>
                        <a:gd name="connsiteX55" fmla="*/ 375671 w 559993"/>
                        <a:gd name="connsiteY55" fmla="*/ 2409051 h 2456514"/>
                        <a:gd name="connsiteX56" fmla="*/ 365868 w 559993"/>
                        <a:gd name="connsiteY56"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415174 w 559993"/>
                        <a:gd name="connsiteY51" fmla="*/ 2197123 h 2456514"/>
                        <a:gd name="connsiteX52" fmla="*/ 389638 w 559993"/>
                        <a:gd name="connsiteY52" fmla="*/ 2206177 h 2456514"/>
                        <a:gd name="connsiteX53" fmla="*/ 380525 w 559993"/>
                        <a:gd name="connsiteY53" fmla="*/ 2254725 h 2456514"/>
                        <a:gd name="connsiteX54" fmla="*/ 387544 w 559993"/>
                        <a:gd name="connsiteY54" fmla="*/ 2329289 h 2456514"/>
                        <a:gd name="connsiteX55" fmla="*/ 386772 w 559993"/>
                        <a:gd name="connsiteY55" fmla="*/ 2360792 h 2456514"/>
                        <a:gd name="connsiteX56" fmla="*/ 375671 w 559993"/>
                        <a:gd name="connsiteY56" fmla="*/ 2409051 h 2456514"/>
                        <a:gd name="connsiteX57" fmla="*/ 365868 w 559993"/>
                        <a:gd name="connsiteY57"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415174 w 559993"/>
                        <a:gd name="connsiteY51" fmla="*/ 2197123 h 2456514"/>
                        <a:gd name="connsiteX52" fmla="*/ 389638 w 559993"/>
                        <a:gd name="connsiteY52" fmla="*/ 2206177 h 2456514"/>
                        <a:gd name="connsiteX53" fmla="*/ 380525 w 559993"/>
                        <a:gd name="connsiteY53" fmla="*/ 2254725 h 2456514"/>
                        <a:gd name="connsiteX54" fmla="*/ 387544 w 559993"/>
                        <a:gd name="connsiteY54" fmla="*/ 2329289 h 2456514"/>
                        <a:gd name="connsiteX55" fmla="*/ 386772 w 559993"/>
                        <a:gd name="connsiteY55" fmla="*/ 2360792 h 2456514"/>
                        <a:gd name="connsiteX56" fmla="*/ 375671 w 559993"/>
                        <a:gd name="connsiteY56" fmla="*/ 2409051 h 2456514"/>
                        <a:gd name="connsiteX57" fmla="*/ 365868 w 559993"/>
                        <a:gd name="connsiteY57"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389638 w 559993"/>
                        <a:gd name="connsiteY51" fmla="*/ 2206177 h 2456514"/>
                        <a:gd name="connsiteX52" fmla="*/ 380525 w 559993"/>
                        <a:gd name="connsiteY52" fmla="*/ 2254725 h 2456514"/>
                        <a:gd name="connsiteX53" fmla="*/ 387544 w 559993"/>
                        <a:gd name="connsiteY53" fmla="*/ 2329289 h 2456514"/>
                        <a:gd name="connsiteX54" fmla="*/ 386772 w 559993"/>
                        <a:gd name="connsiteY54" fmla="*/ 2360792 h 2456514"/>
                        <a:gd name="connsiteX55" fmla="*/ 375671 w 559993"/>
                        <a:gd name="connsiteY55" fmla="*/ 2409051 h 2456514"/>
                        <a:gd name="connsiteX56" fmla="*/ 365868 w 559993"/>
                        <a:gd name="connsiteY56"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6772 w 559993"/>
                        <a:gd name="connsiteY52" fmla="*/ 2360792 h 2409051"/>
                        <a:gd name="connsiteX53" fmla="*/ 375671 w 559993"/>
                        <a:gd name="connsiteY53" fmla="*/ 2409051 h 2409051"/>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2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19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7891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7891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2390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79307 w 559993"/>
                        <a:gd name="connsiteY46" fmla="*/ 2152209 h 2360792"/>
                        <a:gd name="connsiteX47" fmla="*/ 382816 w 559993"/>
                        <a:gd name="connsiteY47" fmla="*/ 2183204 h 2360792"/>
                        <a:gd name="connsiteX48" fmla="*/ 395140 w 559993"/>
                        <a:gd name="connsiteY48" fmla="*/ 2201505 h 2360792"/>
                        <a:gd name="connsiteX49" fmla="*/ 380525 w 559993"/>
                        <a:gd name="connsiteY49" fmla="*/ 2254725 h 2360792"/>
                        <a:gd name="connsiteX50" fmla="*/ 379828 w 559993"/>
                        <a:gd name="connsiteY50" fmla="*/ 2270824 h 2360792"/>
                        <a:gd name="connsiteX51" fmla="*/ 386771 w 559993"/>
                        <a:gd name="connsiteY51"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95140 w 559993"/>
                        <a:gd name="connsiteY46" fmla="*/ 2201505 h 2360792"/>
                        <a:gd name="connsiteX47" fmla="*/ 380525 w 559993"/>
                        <a:gd name="connsiteY47" fmla="*/ 2254725 h 2360792"/>
                        <a:gd name="connsiteX48" fmla="*/ 379828 w 559993"/>
                        <a:gd name="connsiteY48" fmla="*/ 2270824 h 2360792"/>
                        <a:gd name="connsiteX49" fmla="*/ 386771 w 559993"/>
                        <a:gd name="connsiteY49"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0525 w 559993"/>
                        <a:gd name="connsiteY45" fmla="*/ 2254725 h 2360792"/>
                        <a:gd name="connsiteX46" fmla="*/ 379828 w 559993"/>
                        <a:gd name="connsiteY46" fmla="*/ 2270824 h 2360792"/>
                        <a:gd name="connsiteX47" fmla="*/ 386771 w 559993"/>
                        <a:gd name="connsiteY47"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0525 w 559993"/>
                        <a:gd name="connsiteY45" fmla="*/ 2254725 h 2360792"/>
                        <a:gd name="connsiteX46" fmla="*/ 386771 w 559993"/>
                        <a:gd name="connsiteY46"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64021 w 559993"/>
                        <a:gd name="connsiteY45" fmla="*/ 2250053 h 2360792"/>
                        <a:gd name="connsiteX46" fmla="*/ 386771 w 559993"/>
                        <a:gd name="connsiteY46" fmla="*/ 2360792 h 2360792"/>
                        <a:gd name="connsiteX0" fmla="*/ 8983 w 559993"/>
                        <a:gd name="connsiteY0" fmla="*/ 0 h 2250053"/>
                        <a:gd name="connsiteX1" fmla="*/ 9160 w 559993"/>
                        <a:gd name="connsiteY1" fmla="*/ 37383 h 2250053"/>
                        <a:gd name="connsiteX2" fmla="*/ 17 w 559993"/>
                        <a:gd name="connsiteY2" fmla="*/ 48827 h 2250053"/>
                        <a:gd name="connsiteX3" fmla="*/ 11846 w 559993"/>
                        <a:gd name="connsiteY3" fmla="*/ 68760 h 2250053"/>
                        <a:gd name="connsiteX4" fmla="*/ 16328 w 559993"/>
                        <a:gd name="connsiteY4" fmla="*/ 127031 h 2250053"/>
                        <a:gd name="connsiteX5" fmla="*/ 20811 w 559993"/>
                        <a:gd name="connsiteY5" fmla="*/ 149442 h 2250053"/>
                        <a:gd name="connsiteX6" fmla="*/ 38740 w 559993"/>
                        <a:gd name="connsiteY6" fmla="*/ 176336 h 2250053"/>
                        <a:gd name="connsiteX7" fmla="*/ 56670 w 559993"/>
                        <a:gd name="connsiteY7" fmla="*/ 207713 h 2250053"/>
                        <a:gd name="connsiteX8" fmla="*/ 74599 w 559993"/>
                        <a:gd name="connsiteY8" fmla="*/ 234607 h 2250053"/>
                        <a:gd name="connsiteX9" fmla="*/ 79081 w 559993"/>
                        <a:gd name="connsiteY9" fmla="*/ 248054 h 2250053"/>
                        <a:gd name="connsiteX10" fmla="*/ 105975 w 559993"/>
                        <a:gd name="connsiteY10" fmla="*/ 274948 h 2250053"/>
                        <a:gd name="connsiteX11" fmla="*/ 132870 w 559993"/>
                        <a:gd name="connsiteY11" fmla="*/ 297360 h 2250053"/>
                        <a:gd name="connsiteX12" fmla="*/ 146317 w 559993"/>
                        <a:gd name="connsiteY12" fmla="*/ 301842 h 2250053"/>
                        <a:gd name="connsiteX13" fmla="*/ 177693 w 559993"/>
                        <a:gd name="connsiteY13" fmla="*/ 315289 h 2250053"/>
                        <a:gd name="connsiteX14" fmla="*/ 209070 w 559993"/>
                        <a:gd name="connsiteY14" fmla="*/ 328736 h 2250053"/>
                        <a:gd name="connsiteX15" fmla="*/ 226999 w 559993"/>
                        <a:gd name="connsiteY15" fmla="*/ 342183 h 2250053"/>
                        <a:gd name="connsiteX16" fmla="*/ 244928 w 559993"/>
                        <a:gd name="connsiteY16" fmla="*/ 351148 h 2250053"/>
                        <a:gd name="connsiteX17" fmla="*/ 262858 w 559993"/>
                        <a:gd name="connsiteY17" fmla="*/ 369078 h 2250053"/>
                        <a:gd name="connsiteX18" fmla="*/ 276305 w 559993"/>
                        <a:gd name="connsiteY18" fmla="*/ 378042 h 2250053"/>
                        <a:gd name="connsiteX19" fmla="*/ 307681 w 559993"/>
                        <a:gd name="connsiteY19" fmla="*/ 391489 h 2250053"/>
                        <a:gd name="connsiteX20" fmla="*/ 334575 w 559993"/>
                        <a:gd name="connsiteY20" fmla="*/ 409419 h 2250053"/>
                        <a:gd name="connsiteX21" fmla="*/ 377636 w 559993"/>
                        <a:gd name="connsiteY21" fmla="*/ 421532 h 2250053"/>
                        <a:gd name="connsiteX22" fmla="*/ 401957 w 559993"/>
                        <a:gd name="connsiteY22" fmla="*/ 426015 h 2250053"/>
                        <a:gd name="connsiteX23" fmla="*/ 428851 w 559993"/>
                        <a:gd name="connsiteY23" fmla="*/ 452173 h 2250053"/>
                        <a:gd name="connsiteX24" fmla="*/ 479210 w 559993"/>
                        <a:gd name="connsiteY24" fmla="*/ 470302 h 2250053"/>
                        <a:gd name="connsiteX25" fmla="*/ 506150 w 559993"/>
                        <a:gd name="connsiteY25" fmla="*/ 512131 h 2250053"/>
                        <a:gd name="connsiteX26" fmla="*/ 491614 w 559993"/>
                        <a:gd name="connsiteY26" fmla="*/ 491456 h 2250053"/>
                        <a:gd name="connsiteX27" fmla="*/ 508168 w 559993"/>
                        <a:gd name="connsiteY27" fmla="*/ 535325 h 2250053"/>
                        <a:gd name="connsiteX28" fmla="*/ 491669 w 559993"/>
                        <a:gd name="connsiteY28" fmla="*/ 552644 h 2250053"/>
                        <a:gd name="connsiteX29" fmla="*/ 501051 w 559993"/>
                        <a:gd name="connsiteY29" fmla="*/ 572710 h 2250053"/>
                        <a:gd name="connsiteX30" fmla="*/ 509387 w 559993"/>
                        <a:gd name="connsiteY30" fmla="*/ 602160 h 2250053"/>
                        <a:gd name="connsiteX31" fmla="*/ 508550 w 559993"/>
                        <a:gd name="connsiteY31" fmla="*/ 627755 h 2250053"/>
                        <a:gd name="connsiteX32" fmla="*/ 519692 w 559993"/>
                        <a:gd name="connsiteY32" fmla="*/ 655488 h 2250053"/>
                        <a:gd name="connsiteX33" fmla="*/ 524133 w 559993"/>
                        <a:gd name="connsiteY33" fmla="*/ 714219 h 2250053"/>
                        <a:gd name="connsiteX34" fmla="*/ 542062 w 559993"/>
                        <a:gd name="connsiteY34" fmla="*/ 793560 h 2250053"/>
                        <a:gd name="connsiteX35" fmla="*/ 551739 w 559993"/>
                        <a:gd name="connsiteY35" fmla="*/ 837085 h 2250053"/>
                        <a:gd name="connsiteX36" fmla="*/ 557437 w 559993"/>
                        <a:gd name="connsiteY36" fmla="*/ 896068 h 2250053"/>
                        <a:gd name="connsiteX37" fmla="*/ 559993 w 559993"/>
                        <a:gd name="connsiteY37" fmla="*/ 924679 h 2250053"/>
                        <a:gd name="connsiteX38" fmla="*/ 467484 w 559993"/>
                        <a:gd name="connsiteY38" fmla="*/ 1475885 h 2250053"/>
                        <a:gd name="connsiteX39" fmla="*/ 467538 w 559993"/>
                        <a:gd name="connsiteY39" fmla="*/ 1516560 h 2250053"/>
                        <a:gd name="connsiteX40" fmla="*/ 465192 w 559993"/>
                        <a:gd name="connsiteY40" fmla="*/ 1534489 h 2250053"/>
                        <a:gd name="connsiteX41" fmla="*/ 458782 w 559993"/>
                        <a:gd name="connsiteY41" fmla="*/ 1588277 h 2250053"/>
                        <a:gd name="connsiteX42" fmla="*/ 458783 w 559993"/>
                        <a:gd name="connsiteY42" fmla="*/ 1619654 h 2250053"/>
                        <a:gd name="connsiteX43" fmla="*/ 445127 w 559993"/>
                        <a:gd name="connsiteY43" fmla="*/ 1677045 h 2250053"/>
                        <a:gd name="connsiteX44" fmla="*/ 448729 w 559993"/>
                        <a:gd name="connsiteY44" fmla="*/ 1726812 h 2250053"/>
                        <a:gd name="connsiteX45" fmla="*/ 364021 w 559993"/>
                        <a:gd name="connsiteY45" fmla="*/ 2250053 h 2250053"/>
                        <a:gd name="connsiteX0" fmla="*/ 8983 w 559993"/>
                        <a:gd name="connsiteY0" fmla="*/ 0 h 2250053"/>
                        <a:gd name="connsiteX1" fmla="*/ 9160 w 559993"/>
                        <a:gd name="connsiteY1" fmla="*/ 37383 h 2250053"/>
                        <a:gd name="connsiteX2" fmla="*/ 17 w 559993"/>
                        <a:gd name="connsiteY2" fmla="*/ 48827 h 2250053"/>
                        <a:gd name="connsiteX3" fmla="*/ 11846 w 559993"/>
                        <a:gd name="connsiteY3" fmla="*/ 68760 h 2250053"/>
                        <a:gd name="connsiteX4" fmla="*/ 16328 w 559993"/>
                        <a:gd name="connsiteY4" fmla="*/ 127031 h 2250053"/>
                        <a:gd name="connsiteX5" fmla="*/ 20811 w 559993"/>
                        <a:gd name="connsiteY5" fmla="*/ 149442 h 2250053"/>
                        <a:gd name="connsiteX6" fmla="*/ 38740 w 559993"/>
                        <a:gd name="connsiteY6" fmla="*/ 176336 h 2250053"/>
                        <a:gd name="connsiteX7" fmla="*/ 56670 w 559993"/>
                        <a:gd name="connsiteY7" fmla="*/ 207713 h 2250053"/>
                        <a:gd name="connsiteX8" fmla="*/ 74599 w 559993"/>
                        <a:gd name="connsiteY8" fmla="*/ 234607 h 2250053"/>
                        <a:gd name="connsiteX9" fmla="*/ 79081 w 559993"/>
                        <a:gd name="connsiteY9" fmla="*/ 248054 h 2250053"/>
                        <a:gd name="connsiteX10" fmla="*/ 105975 w 559993"/>
                        <a:gd name="connsiteY10" fmla="*/ 274948 h 2250053"/>
                        <a:gd name="connsiteX11" fmla="*/ 132870 w 559993"/>
                        <a:gd name="connsiteY11" fmla="*/ 297360 h 2250053"/>
                        <a:gd name="connsiteX12" fmla="*/ 146317 w 559993"/>
                        <a:gd name="connsiteY12" fmla="*/ 301842 h 2250053"/>
                        <a:gd name="connsiteX13" fmla="*/ 177693 w 559993"/>
                        <a:gd name="connsiteY13" fmla="*/ 315289 h 2250053"/>
                        <a:gd name="connsiteX14" fmla="*/ 209070 w 559993"/>
                        <a:gd name="connsiteY14" fmla="*/ 328736 h 2250053"/>
                        <a:gd name="connsiteX15" fmla="*/ 226999 w 559993"/>
                        <a:gd name="connsiteY15" fmla="*/ 342183 h 2250053"/>
                        <a:gd name="connsiteX16" fmla="*/ 244928 w 559993"/>
                        <a:gd name="connsiteY16" fmla="*/ 351148 h 2250053"/>
                        <a:gd name="connsiteX17" fmla="*/ 262858 w 559993"/>
                        <a:gd name="connsiteY17" fmla="*/ 369078 h 2250053"/>
                        <a:gd name="connsiteX18" fmla="*/ 276305 w 559993"/>
                        <a:gd name="connsiteY18" fmla="*/ 378042 h 2250053"/>
                        <a:gd name="connsiteX19" fmla="*/ 307681 w 559993"/>
                        <a:gd name="connsiteY19" fmla="*/ 391489 h 2250053"/>
                        <a:gd name="connsiteX20" fmla="*/ 334575 w 559993"/>
                        <a:gd name="connsiteY20" fmla="*/ 409419 h 2250053"/>
                        <a:gd name="connsiteX21" fmla="*/ 377636 w 559993"/>
                        <a:gd name="connsiteY21" fmla="*/ 421532 h 2250053"/>
                        <a:gd name="connsiteX22" fmla="*/ 401957 w 559993"/>
                        <a:gd name="connsiteY22" fmla="*/ 426015 h 2250053"/>
                        <a:gd name="connsiteX23" fmla="*/ 428851 w 559993"/>
                        <a:gd name="connsiteY23" fmla="*/ 452173 h 2250053"/>
                        <a:gd name="connsiteX24" fmla="*/ 479210 w 559993"/>
                        <a:gd name="connsiteY24" fmla="*/ 470302 h 2250053"/>
                        <a:gd name="connsiteX25" fmla="*/ 506150 w 559993"/>
                        <a:gd name="connsiteY25" fmla="*/ 512131 h 2250053"/>
                        <a:gd name="connsiteX26" fmla="*/ 491614 w 559993"/>
                        <a:gd name="connsiteY26" fmla="*/ 491456 h 2250053"/>
                        <a:gd name="connsiteX27" fmla="*/ 508168 w 559993"/>
                        <a:gd name="connsiteY27" fmla="*/ 535325 h 2250053"/>
                        <a:gd name="connsiteX28" fmla="*/ 491669 w 559993"/>
                        <a:gd name="connsiteY28" fmla="*/ 552644 h 2250053"/>
                        <a:gd name="connsiteX29" fmla="*/ 501051 w 559993"/>
                        <a:gd name="connsiteY29" fmla="*/ 572710 h 2250053"/>
                        <a:gd name="connsiteX30" fmla="*/ 509387 w 559993"/>
                        <a:gd name="connsiteY30" fmla="*/ 602160 h 2250053"/>
                        <a:gd name="connsiteX31" fmla="*/ 508550 w 559993"/>
                        <a:gd name="connsiteY31" fmla="*/ 627755 h 2250053"/>
                        <a:gd name="connsiteX32" fmla="*/ 519692 w 559993"/>
                        <a:gd name="connsiteY32" fmla="*/ 655488 h 2250053"/>
                        <a:gd name="connsiteX33" fmla="*/ 524133 w 559993"/>
                        <a:gd name="connsiteY33" fmla="*/ 714219 h 2250053"/>
                        <a:gd name="connsiteX34" fmla="*/ 542062 w 559993"/>
                        <a:gd name="connsiteY34" fmla="*/ 793560 h 2250053"/>
                        <a:gd name="connsiteX35" fmla="*/ 551739 w 559993"/>
                        <a:gd name="connsiteY35" fmla="*/ 837085 h 2250053"/>
                        <a:gd name="connsiteX36" fmla="*/ 557437 w 559993"/>
                        <a:gd name="connsiteY36" fmla="*/ 896068 h 2250053"/>
                        <a:gd name="connsiteX37" fmla="*/ 559993 w 559993"/>
                        <a:gd name="connsiteY37" fmla="*/ 924679 h 2250053"/>
                        <a:gd name="connsiteX38" fmla="*/ 467484 w 559993"/>
                        <a:gd name="connsiteY38" fmla="*/ 1475885 h 2250053"/>
                        <a:gd name="connsiteX39" fmla="*/ 467538 w 559993"/>
                        <a:gd name="connsiteY39" fmla="*/ 1516560 h 2250053"/>
                        <a:gd name="connsiteX40" fmla="*/ 465192 w 559993"/>
                        <a:gd name="connsiteY40" fmla="*/ 1534489 h 2250053"/>
                        <a:gd name="connsiteX41" fmla="*/ 458782 w 559993"/>
                        <a:gd name="connsiteY41" fmla="*/ 1588277 h 2250053"/>
                        <a:gd name="connsiteX42" fmla="*/ 458783 w 559993"/>
                        <a:gd name="connsiteY42" fmla="*/ 1619654 h 2250053"/>
                        <a:gd name="connsiteX43" fmla="*/ 445127 w 559993"/>
                        <a:gd name="connsiteY43" fmla="*/ 1677045 h 2250053"/>
                        <a:gd name="connsiteX44" fmla="*/ 448729 w 559993"/>
                        <a:gd name="connsiteY44" fmla="*/ 1726812 h 2250053"/>
                        <a:gd name="connsiteX45" fmla="*/ 364021 w 559993"/>
                        <a:gd name="connsiteY45" fmla="*/ 2250053 h 2250053"/>
                        <a:gd name="connsiteX0" fmla="*/ 8983 w 559993"/>
                        <a:gd name="connsiteY0" fmla="*/ 0 h 1726812"/>
                        <a:gd name="connsiteX1" fmla="*/ 9160 w 559993"/>
                        <a:gd name="connsiteY1" fmla="*/ 37383 h 1726812"/>
                        <a:gd name="connsiteX2" fmla="*/ 17 w 559993"/>
                        <a:gd name="connsiteY2" fmla="*/ 48827 h 1726812"/>
                        <a:gd name="connsiteX3" fmla="*/ 11846 w 559993"/>
                        <a:gd name="connsiteY3" fmla="*/ 68760 h 1726812"/>
                        <a:gd name="connsiteX4" fmla="*/ 16328 w 559993"/>
                        <a:gd name="connsiteY4" fmla="*/ 127031 h 1726812"/>
                        <a:gd name="connsiteX5" fmla="*/ 20811 w 559993"/>
                        <a:gd name="connsiteY5" fmla="*/ 149442 h 1726812"/>
                        <a:gd name="connsiteX6" fmla="*/ 38740 w 559993"/>
                        <a:gd name="connsiteY6" fmla="*/ 176336 h 1726812"/>
                        <a:gd name="connsiteX7" fmla="*/ 56670 w 559993"/>
                        <a:gd name="connsiteY7" fmla="*/ 207713 h 1726812"/>
                        <a:gd name="connsiteX8" fmla="*/ 74599 w 559993"/>
                        <a:gd name="connsiteY8" fmla="*/ 234607 h 1726812"/>
                        <a:gd name="connsiteX9" fmla="*/ 79081 w 559993"/>
                        <a:gd name="connsiteY9" fmla="*/ 248054 h 1726812"/>
                        <a:gd name="connsiteX10" fmla="*/ 105975 w 559993"/>
                        <a:gd name="connsiteY10" fmla="*/ 274948 h 1726812"/>
                        <a:gd name="connsiteX11" fmla="*/ 132870 w 559993"/>
                        <a:gd name="connsiteY11" fmla="*/ 297360 h 1726812"/>
                        <a:gd name="connsiteX12" fmla="*/ 146317 w 559993"/>
                        <a:gd name="connsiteY12" fmla="*/ 301842 h 1726812"/>
                        <a:gd name="connsiteX13" fmla="*/ 177693 w 559993"/>
                        <a:gd name="connsiteY13" fmla="*/ 315289 h 1726812"/>
                        <a:gd name="connsiteX14" fmla="*/ 209070 w 559993"/>
                        <a:gd name="connsiteY14" fmla="*/ 328736 h 1726812"/>
                        <a:gd name="connsiteX15" fmla="*/ 226999 w 559993"/>
                        <a:gd name="connsiteY15" fmla="*/ 342183 h 1726812"/>
                        <a:gd name="connsiteX16" fmla="*/ 244928 w 559993"/>
                        <a:gd name="connsiteY16" fmla="*/ 351148 h 1726812"/>
                        <a:gd name="connsiteX17" fmla="*/ 262858 w 559993"/>
                        <a:gd name="connsiteY17" fmla="*/ 369078 h 1726812"/>
                        <a:gd name="connsiteX18" fmla="*/ 276305 w 559993"/>
                        <a:gd name="connsiteY18" fmla="*/ 378042 h 1726812"/>
                        <a:gd name="connsiteX19" fmla="*/ 307681 w 559993"/>
                        <a:gd name="connsiteY19" fmla="*/ 391489 h 1726812"/>
                        <a:gd name="connsiteX20" fmla="*/ 334575 w 559993"/>
                        <a:gd name="connsiteY20" fmla="*/ 409419 h 1726812"/>
                        <a:gd name="connsiteX21" fmla="*/ 377636 w 559993"/>
                        <a:gd name="connsiteY21" fmla="*/ 421532 h 1726812"/>
                        <a:gd name="connsiteX22" fmla="*/ 401957 w 559993"/>
                        <a:gd name="connsiteY22" fmla="*/ 426015 h 1726812"/>
                        <a:gd name="connsiteX23" fmla="*/ 428851 w 559993"/>
                        <a:gd name="connsiteY23" fmla="*/ 452173 h 1726812"/>
                        <a:gd name="connsiteX24" fmla="*/ 479210 w 559993"/>
                        <a:gd name="connsiteY24" fmla="*/ 470302 h 1726812"/>
                        <a:gd name="connsiteX25" fmla="*/ 506150 w 559993"/>
                        <a:gd name="connsiteY25" fmla="*/ 512131 h 1726812"/>
                        <a:gd name="connsiteX26" fmla="*/ 491614 w 559993"/>
                        <a:gd name="connsiteY26" fmla="*/ 491456 h 1726812"/>
                        <a:gd name="connsiteX27" fmla="*/ 508168 w 559993"/>
                        <a:gd name="connsiteY27" fmla="*/ 535325 h 1726812"/>
                        <a:gd name="connsiteX28" fmla="*/ 491669 w 559993"/>
                        <a:gd name="connsiteY28" fmla="*/ 552644 h 1726812"/>
                        <a:gd name="connsiteX29" fmla="*/ 501051 w 559993"/>
                        <a:gd name="connsiteY29" fmla="*/ 572710 h 1726812"/>
                        <a:gd name="connsiteX30" fmla="*/ 509387 w 559993"/>
                        <a:gd name="connsiteY30" fmla="*/ 602160 h 1726812"/>
                        <a:gd name="connsiteX31" fmla="*/ 508550 w 559993"/>
                        <a:gd name="connsiteY31" fmla="*/ 627755 h 1726812"/>
                        <a:gd name="connsiteX32" fmla="*/ 519692 w 559993"/>
                        <a:gd name="connsiteY32" fmla="*/ 655488 h 1726812"/>
                        <a:gd name="connsiteX33" fmla="*/ 524133 w 559993"/>
                        <a:gd name="connsiteY33" fmla="*/ 714219 h 1726812"/>
                        <a:gd name="connsiteX34" fmla="*/ 542062 w 559993"/>
                        <a:gd name="connsiteY34" fmla="*/ 793560 h 1726812"/>
                        <a:gd name="connsiteX35" fmla="*/ 551739 w 559993"/>
                        <a:gd name="connsiteY35" fmla="*/ 837085 h 1726812"/>
                        <a:gd name="connsiteX36" fmla="*/ 557437 w 559993"/>
                        <a:gd name="connsiteY36" fmla="*/ 896068 h 1726812"/>
                        <a:gd name="connsiteX37" fmla="*/ 559993 w 559993"/>
                        <a:gd name="connsiteY37" fmla="*/ 924679 h 1726812"/>
                        <a:gd name="connsiteX38" fmla="*/ 467484 w 559993"/>
                        <a:gd name="connsiteY38" fmla="*/ 1475885 h 1726812"/>
                        <a:gd name="connsiteX39" fmla="*/ 467538 w 559993"/>
                        <a:gd name="connsiteY39" fmla="*/ 1516560 h 1726812"/>
                        <a:gd name="connsiteX40" fmla="*/ 465192 w 559993"/>
                        <a:gd name="connsiteY40" fmla="*/ 1534489 h 1726812"/>
                        <a:gd name="connsiteX41" fmla="*/ 458782 w 559993"/>
                        <a:gd name="connsiteY41" fmla="*/ 1588277 h 1726812"/>
                        <a:gd name="connsiteX42" fmla="*/ 458783 w 559993"/>
                        <a:gd name="connsiteY42" fmla="*/ 1619654 h 1726812"/>
                        <a:gd name="connsiteX43" fmla="*/ 445127 w 559993"/>
                        <a:gd name="connsiteY43" fmla="*/ 1677045 h 1726812"/>
                        <a:gd name="connsiteX44" fmla="*/ 448729 w 559993"/>
                        <a:gd name="connsiteY44" fmla="*/ 1726812 h 1726812"/>
                        <a:gd name="connsiteX0" fmla="*/ 8983 w 559993"/>
                        <a:gd name="connsiteY0" fmla="*/ 0 h 1677046"/>
                        <a:gd name="connsiteX1" fmla="*/ 9160 w 559993"/>
                        <a:gd name="connsiteY1" fmla="*/ 37383 h 1677046"/>
                        <a:gd name="connsiteX2" fmla="*/ 17 w 559993"/>
                        <a:gd name="connsiteY2" fmla="*/ 48827 h 1677046"/>
                        <a:gd name="connsiteX3" fmla="*/ 11846 w 559993"/>
                        <a:gd name="connsiteY3" fmla="*/ 68760 h 1677046"/>
                        <a:gd name="connsiteX4" fmla="*/ 16328 w 559993"/>
                        <a:gd name="connsiteY4" fmla="*/ 127031 h 1677046"/>
                        <a:gd name="connsiteX5" fmla="*/ 20811 w 559993"/>
                        <a:gd name="connsiteY5" fmla="*/ 149442 h 1677046"/>
                        <a:gd name="connsiteX6" fmla="*/ 38740 w 559993"/>
                        <a:gd name="connsiteY6" fmla="*/ 176336 h 1677046"/>
                        <a:gd name="connsiteX7" fmla="*/ 56670 w 559993"/>
                        <a:gd name="connsiteY7" fmla="*/ 207713 h 1677046"/>
                        <a:gd name="connsiteX8" fmla="*/ 74599 w 559993"/>
                        <a:gd name="connsiteY8" fmla="*/ 234607 h 1677046"/>
                        <a:gd name="connsiteX9" fmla="*/ 79081 w 559993"/>
                        <a:gd name="connsiteY9" fmla="*/ 248054 h 1677046"/>
                        <a:gd name="connsiteX10" fmla="*/ 105975 w 559993"/>
                        <a:gd name="connsiteY10" fmla="*/ 274948 h 1677046"/>
                        <a:gd name="connsiteX11" fmla="*/ 132870 w 559993"/>
                        <a:gd name="connsiteY11" fmla="*/ 297360 h 1677046"/>
                        <a:gd name="connsiteX12" fmla="*/ 146317 w 559993"/>
                        <a:gd name="connsiteY12" fmla="*/ 301842 h 1677046"/>
                        <a:gd name="connsiteX13" fmla="*/ 177693 w 559993"/>
                        <a:gd name="connsiteY13" fmla="*/ 315289 h 1677046"/>
                        <a:gd name="connsiteX14" fmla="*/ 209070 w 559993"/>
                        <a:gd name="connsiteY14" fmla="*/ 328736 h 1677046"/>
                        <a:gd name="connsiteX15" fmla="*/ 226999 w 559993"/>
                        <a:gd name="connsiteY15" fmla="*/ 342183 h 1677046"/>
                        <a:gd name="connsiteX16" fmla="*/ 244928 w 559993"/>
                        <a:gd name="connsiteY16" fmla="*/ 351148 h 1677046"/>
                        <a:gd name="connsiteX17" fmla="*/ 262858 w 559993"/>
                        <a:gd name="connsiteY17" fmla="*/ 369078 h 1677046"/>
                        <a:gd name="connsiteX18" fmla="*/ 276305 w 559993"/>
                        <a:gd name="connsiteY18" fmla="*/ 378042 h 1677046"/>
                        <a:gd name="connsiteX19" fmla="*/ 307681 w 559993"/>
                        <a:gd name="connsiteY19" fmla="*/ 391489 h 1677046"/>
                        <a:gd name="connsiteX20" fmla="*/ 334575 w 559993"/>
                        <a:gd name="connsiteY20" fmla="*/ 409419 h 1677046"/>
                        <a:gd name="connsiteX21" fmla="*/ 377636 w 559993"/>
                        <a:gd name="connsiteY21" fmla="*/ 421532 h 1677046"/>
                        <a:gd name="connsiteX22" fmla="*/ 401957 w 559993"/>
                        <a:gd name="connsiteY22" fmla="*/ 426015 h 1677046"/>
                        <a:gd name="connsiteX23" fmla="*/ 428851 w 559993"/>
                        <a:gd name="connsiteY23" fmla="*/ 452173 h 1677046"/>
                        <a:gd name="connsiteX24" fmla="*/ 479210 w 559993"/>
                        <a:gd name="connsiteY24" fmla="*/ 470302 h 1677046"/>
                        <a:gd name="connsiteX25" fmla="*/ 506150 w 559993"/>
                        <a:gd name="connsiteY25" fmla="*/ 512131 h 1677046"/>
                        <a:gd name="connsiteX26" fmla="*/ 491614 w 559993"/>
                        <a:gd name="connsiteY26" fmla="*/ 491456 h 1677046"/>
                        <a:gd name="connsiteX27" fmla="*/ 508168 w 559993"/>
                        <a:gd name="connsiteY27" fmla="*/ 535325 h 1677046"/>
                        <a:gd name="connsiteX28" fmla="*/ 491669 w 559993"/>
                        <a:gd name="connsiteY28" fmla="*/ 552644 h 1677046"/>
                        <a:gd name="connsiteX29" fmla="*/ 501051 w 559993"/>
                        <a:gd name="connsiteY29" fmla="*/ 572710 h 1677046"/>
                        <a:gd name="connsiteX30" fmla="*/ 509387 w 559993"/>
                        <a:gd name="connsiteY30" fmla="*/ 602160 h 1677046"/>
                        <a:gd name="connsiteX31" fmla="*/ 508550 w 559993"/>
                        <a:gd name="connsiteY31" fmla="*/ 627755 h 1677046"/>
                        <a:gd name="connsiteX32" fmla="*/ 519692 w 559993"/>
                        <a:gd name="connsiteY32" fmla="*/ 655488 h 1677046"/>
                        <a:gd name="connsiteX33" fmla="*/ 524133 w 559993"/>
                        <a:gd name="connsiteY33" fmla="*/ 714219 h 1677046"/>
                        <a:gd name="connsiteX34" fmla="*/ 542062 w 559993"/>
                        <a:gd name="connsiteY34" fmla="*/ 793560 h 1677046"/>
                        <a:gd name="connsiteX35" fmla="*/ 551739 w 559993"/>
                        <a:gd name="connsiteY35" fmla="*/ 837085 h 1677046"/>
                        <a:gd name="connsiteX36" fmla="*/ 557437 w 559993"/>
                        <a:gd name="connsiteY36" fmla="*/ 896068 h 1677046"/>
                        <a:gd name="connsiteX37" fmla="*/ 559993 w 559993"/>
                        <a:gd name="connsiteY37" fmla="*/ 924679 h 1677046"/>
                        <a:gd name="connsiteX38" fmla="*/ 467484 w 559993"/>
                        <a:gd name="connsiteY38" fmla="*/ 1475885 h 1677046"/>
                        <a:gd name="connsiteX39" fmla="*/ 467538 w 559993"/>
                        <a:gd name="connsiteY39" fmla="*/ 1516560 h 1677046"/>
                        <a:gd name="connsiteX40" fmla="*/ 465192 w 559993"/>
                        <a:gd name="connsiteY40" fmla="*/ 1534489 h 1677046"/>
                        <a:gd name="connsiteX41" fmla="*/ 458782 w 559993"/>
                        <a:gd name="connsiteY41" fmla="*/ 1588277 h 1677046"/>
                        <a:gd name="connsiteX42" fmla="*/ 458783 w 559993"/>
                        <a:gd name="connsiteY42" fmla="*/ 1619654 h 1677046"/>
                        <a:gd name="connsiteX43" fmla="*/ 445127 w 559993"/>
                        <a:gd name="connsiteY43" fmla="*/ 1677045 h 16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59993" h="1677046">
                          <a:moveTo>
                            <a:pt x="8983" y="0"/>
                          </a:moveTo>
                          <a:cubicBezTo>
                            <a:pt x="7489" y="10459"/>
                            <a:pt x="10654" y="29245"/>
                            <a:pt x="9160" y="37383"/>
                          </a:cubicBezTo>
                          <a:cubicBezTo>
                            <a:pt x="7666" y="45521"/>
                            <a:pt x="-431" y="43598"/>
                            <a:pt x="17" y="48827"/>
                          </a:cubicBezTo>
                          <a:cubicBezTo>
                            <a:pt x="465" y="54056"/>
                            <a:pt x="13340" y="62784"/>
                            <a:pt x="11846" y="68760"/>
                          </a:cubicBezTo>
                          <a:cubicBezTo>
                            <a:pt x="13340" y="88184"/>
                            <a:pt x="14177" y="107669"/>
                            <a:pt x="16328" y="127031"/>
                          </a:cubicBezTo>
                          <a:cubicBezTo>
                            <a:pt x="17169" y="134603"/>
                            <a:pt x="17658" y="142507"/>
                            <a:pt x="20811" y="149442"/>
                          </a:cubicBezTo>
                          <a:cubicBezTo>
                            <a:pt x="25269" y="159250"/>
                            <a:pt x="33922" y="166699"/>
                            <a:pt x="38740" y="176336"/>
                          </a:cubicBezTo>
                          <a:cubicBezTo>
                            <a:pt x="50114" y="199084"/>
                            <a:pt x="43998" y="188706"/>
                            <a:pt x="56670" y="207713"/>
                          </a:cubicBezTo>
                          <a:cubicBezTo>
                            <a:pt x="67327" y="239687"/>
                            <a:pt x="52216" y="201031"/>
                            <a:pt x="74599" y="234607"/>
                          </a:cubicBezTo>
                          <a:cubicBezTo>
                            <a:pt x="77220" y="238538"/>
                            <a:pt x="76180" y="244324"/>
                            <a:pt x="79081" y="248054"/>
                          </a:cubicBezTo>
                          <a:cubicBezTo>
                            <a:pt x="86864" y="258061"/>
                            <a:pt x="97010" y="265983"/>
                            <a:pt x="105975" y="274948"/>
                          </a:cubicBezTo>
                          <a:cubicBezTo>
                            <a:pt x="115886" y="284859"/>
                            <a:pt x="120392" y="291121"/>
                            <a:pt x="132870" y="297360"/>
                          </a:cubicBezTo>
                          <a:cubicBezTo>
                            <a:pt x="137096" y="299473"/>
                            <a:pt x="141974" y="299981"/>
                            <a:pt x="146317" y="301842"/>
                          </a:cubicBezTo>
                          <a:cubicBezTo>
                            <a:pt x="185088" y="318458"/>
                            <a:pt x="146157" y="304778"/>
                            <a:pt x="177693" y="315289"/>
                          </a:cubicBezTo>
                          <a:cubicBezTo>
                            <a:pt x="226634" y="347918"/>
                            <a:pt x="151185" y="299794"/>
                            <a:pt x="209070" y="328736"/>
                          </a:cubicBezTo>
                          <a:cubicBezTo>
                            <a:pt x="215752" y="332077"/>
                            <a:pt x="220664" y="338224"/>
                            <a:pt x="226999" y="342183"/>
                          </a:cubicBezTo>
                          <a:cubicBezTo>
                            <a:pt x="232665" y="345724"/>
                            <a:pt x="239583" y="347139"/>
                            <a:pt x="244928" y="351148"/>
                          </a:cubicBezTo>
                          <a:cubicBezTo>
                            <a:pt x="251690" y="356219"/>
                            <a:pt x="256440" y="363577"/>
                            <a:pt x="262858" y="369078"/>
                          </a:cubicBezTo>
                          <a:cubicBezTo>
                            <a:pt x="266948" y="372584"/>
                            <a:pt x="271628" y="375369"/>
                            <a:pt x="276305" y="378042"/>
                          </a:cubicBezTo>
                          <a:cubicBezTo>
                            <a:pt x="291817" y="386906"/>
                            <a:pt x="292592" y="386460"/>
                            <a:pt x="307681" y="391489"/>
                          </a:cubicBezTo>
                          <a:cubicBezTo>
                            <a:pt x="316646" y="397466"/>
                            <a:pt x="322916" y="404412"/>
                            <a:pt x="334575" y="409419"/>
                          </a:cubicBezTo>
                          <a:cubicBezTo>
                            <a:pt x="346234" y="414426"/>
                            <a:pt x="366406" y="418766"/>
                            <a:pt x="377636" y="421532"/>
                          </a:cubicBezTo>
                          <a:cubicBezTo>
                            <a:pt x="388866" y="424298"/>
                            <a:pt x="392944" y="435424"/>
                            <a:pt x="401957" y="426015"/>
                          </a:cubicBezTo>
                          <a:cubicBezTo>
                            <a:pt x="410922" y="434980"/>
                            <a:pt x="415976" y="444792"/>
                            <a:pt x="428851" y="452173"/>
                          </a:cubicBezTo>
                          <a:cubicBezTo>
                            <a:pt x="441727" y="459554"/>
                            <a:pt x="466327" y="460309"/>
                            <a:pt x="479210" y="470302"/>
                          </a:cubicBezTo>
                          <a:cubicBezTo>
                            <a:pt x="492093" y="480295"/>
                            <a:pt x="504083" y="508605"/>
                            <a:pt x="506150" y="512131"/>
                          </a:cubicBezTo>
                          <a:cubicBezTo>
                            <a:pt x="508217" y="515657"/>
                            <a:pt x="491278" y="487590"/>
                            <a:pt x="491614" y="491456"/>
                          </a:cubicBezTo>
                          <a:cubicBezTo>
                            <a:pt x="491950" y="495322"/>
                            <a:pt x="505180" y="530843"/>
                            <a:pt x="508168" y="535325"/>
                          </a:cubicBezTo>
                          <a:cubicBezTo>
                            <a:pt x="509662" y="542796"/>
                            <a:pt x="492855" y="546413"/>
                            <a:pt x="491669" y="552644"/>
                          </a:cubicBezTo>
                          <a:cubicBezTo>
                            <a:pt x="490483" y="558875"/>
                            <a:pt x="498098" y="564457"/>
                            <a:pt x="501051" y="572710"/>
                          </a:cubicBezTo>
                          <a:cubicBezTo>
                            <a:pt x="504004" y="580963"/>
                            <a:pt x="506399" y="594689"/>
                            <a:pt x="509387" y="602160"/>
                          </a:cubicBezTo>
                          <a:cubicBezTo>
                            <a:pt x="512375" y="617101"/>
                            <a:pt x="506833" y="618867"/>
                            <a:pt x="508550" y="627755"/>
                          </a:cubicBezTo>
                          <a:cubicBezTo>
                            <a:pt x="510267" y="636643"/>
                            <a:pt x="517451" y="644282"/>
                            <a:pt x="519692" y="655488"/>
                          </a:cubicBezTo>
                          <a:cubicBezTo>
                            <a:pt x="521933" y="666694"/>
                            <a:pt x="520405" y="691207"/>
                            <a:pt x="524133" y="714219"/>
                          </a:cubicBezTo>
                          <a:cubicBezTo>
                            <a:pt x="527861" y="737231"/>
                            <a:pt x="537461" y="773082"/>
                            <a:pt x="542062" y="793560"/>
                          </a:cubicBezTo>
                          <a:cubicBezTo>
                            <a:pt x="546663" y="814038"/>
                            <a:pt x="545972" y="830683"/>
                            <a:pt x="551739" y="837085"/>
                          </a:cubicBezTo>
                          <a:cubicBezTo>
                            <a:pt x="557506" y="843487"/>
                            <a:pt x="556061" y="881469"/>
                            <a:pt x="557437" y="896068"/>
                          </a:cubicBezTo>
                          <a:cubicBezTo>
                            <a:pt x="558813" y="910667"/>
                            <a:pt x="557005" y="918703"/>
                            <a:pt x="559993" y="924679"/>
                          </a:cubicBezTo>
                          <a:cubicBezTo>
                            <a:pt x="558499" y="1112938"/>
                            <a:pt x="484330" y="1281442"/>
                            <a:pt x="467484" y="1475885"/>
                          </a:cubicBezTo>
                          <a:cubicBezTo>
                            <a:pt x="467304" y="1487930"/>
                            <a:pt x="467920" y="1506793"/>
                            <a:pt x="467538" y="1516560"/>
                          </a:cubicBezTo>
                          <a:cubicBezTo>
                            <a:pt x="467156" y="1526327"/>
                            <a:pt x="467433" y="1522536"/>
                            <a:pt x="465192" y="1534489"/>
                          </a:cubicBezTo>
                          <a:cubicBezTo>
                            <a:pt x="462951" y="1546442"/>
                            <a:pt x="462517" y="1574083"/>
                            <a:pt x="458782" y="1588277"/>
                          </a:cubicBezTo>
                          <a:cubicBezTo>
                            <a:pt x="455794" y="1597242"/>
                            <a:pt x="461059" y="1604859"/>
                            <a:pt x="458783" y="1619654"/>
                          </a:cubicBezTo>
                          <a:cubicBezTo>
                            <a:pt x="456507" y="1634449"/>
                            <a:pt x="454429" y="1649143"/>
                            <a:pt x="445127" y="1677045"/>
                          </a:cubicBezTo>
                        </a:path>
                      </a:pathLst>
                    </a:custGeom>
                    <a:noFill/>
                    <a:ln w="28575">
                      <a:solidFill>
                        <a:srgbClr val="5448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4" name="33 Arco de bloque"/>
                    <p:cNvSpPr/>
                    <p:nvPr/>
                  </p:nvSpPr>
                  <p:spPr>
                    <a:xfrm rot="1331185">
                      <a:off x="1815319" y="816638"/>
                      <a:ext cx="225635" cy="194827"/>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5" name="34 Arco de bloque"/>
                    <p:cNvSpPr/>
                    <p:nvPr/>
                  </p:nvSpPr>
                  <p:spPr>
                    <a:xfrm rot="21368760">
                      <a:off x="1936305" y="1913529"/>
                      <a:ext cx="225636" cy="194827"/>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6" name="35 Arco de bloque"/>
                    <p:cNvSpPr/>
                    <p:nvPr/>
                  </p:nvSpPr>
                  <p:spPr>
                    <a:xfrm rot="21281036">
                      <a:off x="1960964" y="2323987"/>
                      <a:ext cx="225636" cy="194828"/>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7" name="36 Arco de bloque"/>
                    <p:cNvSpPr/>
                    <p:nvPr/>
                  </p:nvSpPr>
                  <p:spPr>
                    <a:xfrm rot="21281036">
                      <a:off x="2506750" y="3062902"/>
                      <a:ext cx="225636" cy="194829"/>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8" name="37 CuadroTexto"/>
                    <p:cNvSpPr txBox="1"/>
                    <p:nvPr/>
                  </p:nvSpPr>
                  <p:spPr>
                    <a:xfrm>
                      <a:off x="1727219" y="1824457"/>
                      <a:ext cx="194073"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2</a:t>
                      </a:r>
                      <a:endParaRPr lang="es-ES" b="1" dirty="0">
                        <a:solidFill>
                          <a:schemeClr val="tx2">
                            <a:lumMod val="75000"/>
                          </a:schemeClr>
                        </a:solidFill>
                      </a:endParaRPr>
                    </a:p>
                  </p:txBody>
                </p:sp>
                <p:sp>
                  <p:nvSpPr>
                    <p:cNvPr id="39" name="38 CuadroTexto"/>
                    <p:cNvSpPr txBox="1"/>
                    <p:nvPr/>
                  </p:nvSpPr>
                  <p:spPr>
                    <a:xfrm>
                      <a:off x="1731267" y="783304"/>
                      <a:ext cx="194073"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1</a:t>
                      </a:r>
                      <a:endParaRPr lang="es-ES" b="1" dirty="0">
                        <a:solidFill>
                          <a:schemeClr val="tx2">
                            <a:lumMod val="75000"/>
                          </a:schemeClr>
                        </a:solidFill>
                      </a:endParaRPr>
                    </a:p>
                  </p:txBody>
                </p:sp>
              </p:grpSp>
              <p:sp>
                <p:nvSpPr>
                  <p:cNvPr id="30" name="29 CuadroTexto"/>
                  <p:cNvSpPr txBox="1"/>
                  <p:nvPr/>
                </p:nvSpPr>
                <p:spPr>
                  <a:xfrm>
                    <a:off x="5978715" y="2110992"/>
                    <a:ext cx="168091"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3</a:t>
                    </a:r>
                    <a:endParaRPr lang="es-ES" b="1" dirty="0">
                      <a:solidFill>
                        <a:schemeClr val="tx2">
                          <a:lumMod val="75000"/>
                        </a:schemeClr>
                      </a:solidFill>
                    </a:endParaRPr>
                  </a:p>
                </p:txBody>
              </p:sp>
              <p:sp>
                <p:nvSpPr>
                  <p:cNvPr id="31" name="30 CuadroTexto"/>
                  <p:cNvSpPr txBox="1"/>
                  <p:nvPr/>
                </p:nvSpPr>
                <p:spPr>
                  <a:xfrm>
                    <a:off x="6341413" y="2838197"/>
                    <a:ext cx="168091"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4</a:t>
                    </a:r>
                    <a:endParaRPr lang="es-ES" b="1" dirty="0">
                      <a:solidFill>
                        <a:schemeClr val="tx2">
                          <a:lumMod val="75000"/>
                        </a:schemeClr>
                      </a:solidFill>
                    </a:endParaRPr>
                  </a:p>
                </p:txBody>
              </p:sp>
            </p:grpSp>
          </p:grpSp>
          <p:pic>
            <p:nvPicPr>
              <p:cNvPr id="10" name="9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6074630" flipV="1">
                <a:off x="3077773" y="5235581"/>
                <a:ext cx="70690" cy="217991"/>
              </a:xfrm>
              <a:prstGeom prst="rect">
                <a:avLst/>
              </a:prstGeom>
              <a:ln/>
            </p:spPr>
            <p:style>
              <a:lnRef idx="3">
                <a:schemeClr val="lt1"/>
              </a:lnRef>
              <a:fillRef idx="1">
                <a:schemeClr val="accent4"/>
              </a:fillRef>
              <a:effectRef idx="1">
                <a:schemeClr val="accent4"/>
              </a:effectRef>
              <a:fontRef idx="minor">
                <a:schemeClr val="lt1"/>
              </a:fontRef>
            </p:style>
          </p:pic>
          <p:pic>
            <p:nvPicPr>
              <p:cNvPr id="11" name="10 Imagen"/>
              <p:cNvPicPr>
                <a:picLocks noChangeAspect="1"/>
              </p:cNvPicPr>
              <p:nvPr/>
            </p:nvPicPr>
            <p:blipFill>
              <a:blip r:embed="rId11" cstate="print">
                <a:duotone>
                  <a:prstClr val="black"/>
                  <a:srgbClr val="FFFF00">
                    <a:tint val="45000"/>
                    <a:satMod val="400000"/>
                  </a:srgbClr>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6200000">
                <a:off x="6063873" y="5506330"/>
                <a:ext cx="70690" cy="217991"/>
              </a:xfrm>
              <a:prstGeom prst="rect">
                <a:avLst/>
              </a:prstGeom>
            </p:spPr>
            <p:style>
              <a:lnRef idx="3">
                <a:schemeClr val="lt1"/>
              </a:lnRef>
              <a:fillRef idx="1">
                <a:schemeClr val="accent4"/>
              </a:fillRef>
              <a:effectRef idx="1">
                <a:schemeClr val="accent4"/>
              </a:effectRef>
              <a:fontRef idx="minor">
                <a:schemeClr val="lt1"/>
              </a:fontRef>
            </p:style>
          </p:pic>
          <p:pic>
            <p:nvPicPr>
              <p:cNvPr id="12" name="11 Imagen"/>
              <p:cNvPicPr>
                <a:picLocks noChangeAspect="1"/>
              </p:cNvPicPr>
              <p:nvPr/>
            </p:nvPicPr>
            <p:blipFill>
              <a:blip r:embed="rId13" cstate="print">
                <a:duotone>
                  <a:prstClr val="black"/>
                  <a:srgbClr val="FFFF00">
                    <a:tint val="45000"/>
                    <a:satMod val="400000"/>
                  </a:srgbClr>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767730" flipH="1">
                <a:off x="7228744" y="5206223"/>
                <a:ext cx="70691" cy="217991"/>
              </a:xfrm>
              <a:prstGeom prst="rect">
                <a:avLst/>
              </a:prstGeom>
            </p:spPr>
            <p:style>
              <a:lnRef idx="3">
                <a:schemeClr val="lt1"/>
              </a:lnRef>
              <a:fillRef idx="1">
                <a:schemeClr val="accent4"/>
              </a:fillRef>
              <a:effectRef idx="1">
                <a:schemeClr val="accent4"/>
              </a:effectRef>
              <a:fontRef idx="minor">
                <a:schemeClr val="lt1"/>
              </a:fontRef>
            </p:style>
          </p:pic>
          <p:pic>
            <p:nvPicPr>
              <p:cNvPr id="13" name="12 Imagen"/>
              <p:cNvPicPr>
                <a:picLocks noChangeAspect="1"/>
              </p:cNvPicPr>
              <p:nvPr/>
            </p:nvPicPr>
            <p:blipFill>
              <a:blip r:embed="rId11" cstate="print">
                <a:duotone>
                  <a:prstClr val="black"/>
                  <a:srgbClr val="FFFF00">
                    <a:tint val="45000"/>
                    <a:satMod val="400000"/>
                  </a:srgbClr>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6200000">
                <a:off x="4961328" y="5470470"/>
                <a:ext cx="70690" cy="217991"/>
              </a:xfrm>
              <a:prstGeom prst="rect">
                <a:avLst/>
              </a:prstGeom>
            </p:spPr>
            <p:style>
              <a:lnRef idx="3">
                <a:schemeClr val="lt1"/>
              </a:lnRef>
              <a:fillRef idx="1">
                <a:schemeClr val="accent4"/>
              </a:fillRef>
              <a:effectRef idx="1">
                <a:schemeClr val="accent4"/>
              </a:effectRef>
              <a:fontRef idx="minor">
                <a:schemeClr val="lt1"/>
              </a:fontRef>
            </p:style>
          </p:pic>
          <p:pic>
            <p:nvPicPr>
              <p:cNvPr id="14" name="13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1203344">
                <a:off x="6338585" y="5319115"/>
                <a:ext cx="86115" cy="242793"/>
              </a:xfrm>
              <a:prstGeom prst="rect">
                <a:avLst/>
              </a:prstGeom>
            </p:spPr>
            <p:style>
              <a:lnRef idx="3">
                <a:schemeClr val="lt1"/>
              </a:lnRef>
              <a:fillRef idx="1">
                <a:schemeClr val="accent4"/>
              </a:fillRef>
              <a:effectRef idx="1">
                <a:schemeClr val="accent4"/>
              </a:effectRef>
              <a:fontRef idx="minor">
                <a:schemeClr val="lt1"/>
              </a:fontRef>
            </p:style>
          </p:pic>
          <p:sp>
            <p:nvSpPr>
              <p:cNvPr id="15" name="14 CuadroTexto"/>
              <p:cNvSpPr txBox="1"/>
              <p:nvPr/>
            </p:nvSpPr>
            <p:spPr>
              <a:xfrm rot="20575852">
                <a:off x="777246" y="5367953"/>
                <a:ext cx="408316" cy="170883"/>
              </a:xfrm>
              <a:prstGeom prst="rect">
                <a:avLst/>
              </a:prstGeom>
              <a:noFill/>
            </p:spPr>
            <p:txBody>
              <a:bodyPr wrap="none" rtlCol="0">
                <a:spAutoFit/>
              </a:bodyPr>
              <a:lstStyle/>
              <a:p>
                <a:r>
                  <a:rPr lang="es-ES" sz="600" dirty="0" smtClean="0"/>
                  <a:t>N-634</a:t>
                </a:r>
                <a:endParaRPr lang="es-ES" sz="600" dirty="0"/>
              </a:p>
            </p:txBody>
          </p:sp>
          <p:sp>
            <p:nvSpPr>
              <p:cNvPr id="16" name="15 CuadroTexto"/>
              <p:cNvSpPr txBox="1"/>
              <p:nvPr/>
            </p:nvSpPr>
            <p:spPr>
              <a:xfrm>
                <a:off x="3834013" y="5476582"/>
                <a:ext cx="408316" cy="170883"/>
              </a:xfrm>
              <a:prstGeom prst="rect">
                <a:avLst/>
              </a:prstGeom>
              <a:noFill/>
            </p:spPr>
            <p:txBody>
              <a:bodyPr wrap="none" rtlCol="0">
                <a:spAutoFit/>
              </a:bodyPr>
              <a:lstStyle/>
              <a:p>
                <a:r>
                  <a:rPr lang="es-ES" sz="600" dirty="0" smtClean="0"/>
                  <a:t>N-634</a:t>
                </a:r>
                <a:endParaRPr lang="es-ES" sz="600" dirty="0"/>
              </a:p>
            </p:txBody>
          </p:sp>
          <p:sp>
            <p:nvSpPr>
              <p:cNvPr id="17" name="16 CuadroTexto"/>
              <p:cNvSpPr txBox="1"/>
              <p:nvPr/>
            </p:nvSpPr>
            <p:spPr>
              <a:xfrm rot="757492">
                <a:off x="5603577" y="5444978"/>
                <a:ext cx="408316" cy="170883"/>
              </a:xfrm>
              <a:prstGeom prst="rect">
                <a:avLst/>
              </a:prstGeom>
              <a:noFill/>
            </p:spPr>
            <p:txBody>
              <a:bodyPr wrap="none" rtlCol="0">
                <a:spAutoFit/>
              </a:bodyPr>
              <a:lstStyle/>
              <a:p>
                <a:r>
                  <a:rPr lang="es-ES" sz="600" dirty="0" smtClean="0"/>
                  <a:t>N-634</a:t>
                </a:r>
                <a:endParaRPr lang="es-ES" sz="600" dirty="0"/>
              </a:p>
            </p:txBody>
          </p:sp>
          <p:sp>
            <p:nvSpPr>
              <p:cNvPr id="18" name="17 CuadroTexto"/>
              <p:cNvSpPr txBox="1"/>
              <p:nvPr/>
            </p:nvSpPr>
            <p:spPr>
              <a:xfrm rot="801231">
                <a:off x="2322162" y="5079320"/>
                <a:ext cx="408316" cy="170883"/>
              </a:xfrm>
              <a:prstGeom prst="rect">
                <a:avLst/>
              </a:prstGeom>
              <a:noFill/>
            </p:spPr>
            <p:txBody>
              <a:bodyPr wrap="none" rtlCol="0">
                <a:spAutoFit/>
              </a:bodyPr>
              <a:lstStyle/>
              <a:p>
                <a:r>
                  <a:rPr lang="es-ES" sz="600" dirty="0" smtClean="0"/>
                  <a:t>N-634</a:t>
                </a:r>
                <a:endParaRPr lang="es-ES" sz="600" dirty="0"/>
              </a:p>
            </p:txBody>
          </p:sp>
          <p:pic>
            <p:nvPicPr>
              <p:cNvPr id="19" name="18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560000" flipV="1">
                <a:off x="2322843" y="4922605"/>
                <a:ext cx="116761" cy="401030"/>
              </a:xfrm>
              <a:prstGeom prst="rect">
                <a:avLst/>
              </a:prstGeom>
              <a:ln/>
            </p:spPr>
            <p:style>
              <a:lnRef idx="3">
                <a:schemeClr val="lt1"/>
              </a:lnRef>
              <a:fillRef idx="1">
                <a:schemeClr val="accent4"/>
              </a:fillRef>
              <a:effectRef idx="1">
                <a:schemeClr val="accent4"/>
              </a:effectRef>
              <a:fontRef idx="minor">
                <a:schemeClr val="lt1"/>
              </a:fontRef>
            </p:style>
          </p:pic>
          <p:grpSp>
            <p:nvGrpSpPr>
              <p:cNvPr id="20" name="19 Grupo"/>
              <p:cNvGrpSpPr/>
              <p:nvPr/>
            </p:nvGrpSpPr>
            <p:grpSpPr>
              <a:xfrm>
                <a:off x="2324926" y="4172683"/>
                <a:ext cx="4315450" cy="893880"/>
                <a:chOff x="1775578" y="4398115"/>
                <a:chExt cx="4315450" cy="539896"/>
              </a:xfrm>
            </p:grpSpPr>
            <p:pic>
              <p:nvPicPr>
                <p:cNvPr id="23" name="22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4961041" y="4360646"/>
                  <a:ext cx="43487" cy="118425"/>
                </a:xfrm>
                <a:prstGeom prst="rect">
                  <a:avLst/>
                </a:prstGeom>
              </p:spPr>
            </p:pic>
            <p:pic>
              <p:nvPicPr>
                <p:cNvPr id="24" name="23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4460000">
                  <a:off x="3436871" y="4526846"/>
                  <a:ext cx="43487" cy="118425"/>
                </a:xfrm>
                <a:prstGeom prst="rect">
                  <a:avLst/>
                </a:prstGeom>
              </p:spPr>
            </p:pic>
            <p:pic>
              <p:nvPicPr>
                <p:cNvPr id="25" name="24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360000">
                  <a:off x="6010072" y="4437884"/>
                  <a:ext cx="43487" cy="118425"/>
                </a:xfrm>
                <a:prstGeom prst="rect">
                  <a:avLst/>
                </a:prstGeom>
              </p:spPr>
            </p:pic>
            <p:pic>
              <p:nvPicPr>
                <p:cNvPr id="26" name="25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7100000">
                  <a:off x="1810251" y="4863096"/>
                  <a:ext cx="40242" cy="109588"/>
                </a:xfrm>
                <a:prstGeom prst="rect">
                  <a:avLst/>
                </a:prstGeom>
              </p:spPr>
            </p:pic>
          </p:grpSp>
          <p:pic>
            <p:nvPicPr>
              <p:cNvPr id="21" name="20 Imagen"/>
              <p:cNvPicPr>
                <a:picLocks noChangeAspect="1"/>
              </p:cNvPicPr>
              <p:nvPr/>
            </p:nvPicPr>
            <p:blipFill>
              <a:blip r:embed="rId3" cstate="print">
                <a:duotone>
                  <a:prstClr val="black"/>
                  <a:srgbClr val="FFFF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060000">
                <a:off x="738713" y="5419425"/>
                <a:ext cx="118457" cy="280554"/>
              </a:xfrm>
              <a:prstGeom prst="rect">
                <a:avLst/>
              </a:prstGeom>
            </p:spPr>
            <p:style>
              <a:lnRef idx="1">
                <a:schemeClr val="accent3"/>
              </a:lnRef>
              <a:fillRef idx="2">
                <a:schemeClr val="accent3"/>
              </a:fillRef>
              <a:effectRef idx="1">
                <a:schemeClr val="accent3"/>
              </a:effectRef>
              <a:fontRef idx="minor">
                <a:schemeClr val="dk1"/>
              </a:fontRef>
            </p:style>
          </p:pic>
          <p:pic>
            <p:nvPicPr>
              <p:cNvPr id="22" name="21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9440000">
                <a:off x="7334766" y="5195017"/>
                <a:ext cx="75223" cy="113350"/>
              </a:xfrm>
              <a:prstGeom prst="rect">
                <a:avLst/>
              </a:prstGeom>
            </p:spPr>
          </p:pic>
        </p:grpSp>
        <p:pic>
          <p:nvPicPr>
            <p:cNvPr id="6" name="5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7100000">
              <a:off x="531953" y="5136661"/>
              <a:ext cx="72001" cy="104632"/>
            </a:xfrm>
            <a:prstGeom prst="rect">
              <a:avLst/>
            </a:prstGeom>
          </p:spPr>
        </p:pic>
        <p:pic>
          <p:nvPicPr>
            <p:cNvPr id="7" name="6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5327322" y="4509145"/>
              <a:ext cx="77807" cy="113070"/>
            </a:xfrm>
            <a:prstGeom prst="rect">
              <a:avLst/>
            </a:prstGeom>
          </p:spPr>
        </p:pic>
        <p:pic>
          <p:nvPicPr>
            <p:cNvPr id="8" name="7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4460000">
              <a:off x="2945723" y="4875433"/>
              <a:ext cx="66597" cy="107618"/>
            </a:xfrm>
            <a:prstGeom prst="rect">
              <a:avLst/>
            </a:prstGeom>
          </p:spPr>
        </p:pic>
      </p:grpSp>
      <p:grpSp>
        <p:nvGrpSpPr>
          <p:cNvPr id="50" name="49 Grupo"/>
          <p:cNvGrpSpPr/>
          <p:nvPr/>
        </p:nvGrpSpPr>
        <p:grpSpPr>
          <a:xfrm>
            <a:off x="395536" y="4300061"/>
            <a:ext cx="8362508" cy="2308324"/>
            <a:chOff x="395536" y="3308791"/>
            <a:chExt cx="8362508" cy="2308324"/>
          </a:xfrm>
        </p:grpSpPr>
        <p:sp>
          <p:nvSpPr>
            <p:cNvPr id="45" name="44 CuadroTexto"/>
            <p:cNvSpPr txBox="1"/>
            <p:nvPr/>
          </p:nvSpPr>
          <p:spPr>
            <a:xfrm>
              <a:off x="418004" y="3308791"/>
              <a:ext cx="8340040" cy="2308324"/>
            </a:xfrm>
            <a:prstGeom prst="rect">
              <a:avLst/>
            </a:prstGeom>
            <a:noFill/>
          </p:spPr>
          <p:txBody>
            <a:bodyPr wrap="none" rtlCol="0">
              <a:spAutoFit/>
            </a:bodyPr>
            <a:lstStyle/>
            <a:p>
              <a:r>
                <a:rPr lang="es-ES" b="1" i="1" u="sng" dirty="0" smtClean="0">
                  <a:solidFill>
                    <a:schemeClr val="bg1"/>
                  </a:solidFill>
                </a:rPr>
                <a:t>Flechas</a:t>
              </a:r>
              <a:r>
                <a:rPr lang="es-ES" b="1" i="1" dirty="0" smtClean="0">
                  <a:solidFill>
                    <a:schemeClr val="bg1"/>
                  </a:solidFill>
                </a:rPr>
                <a:t> amarillas</a:t>
              </a:r>
              <a:r>
                <a:rPr lang="es-ES" dirty="0" smtClean="0">
                  <a:solidFill>
                    <a:schemeClr val="bg1"/>
                  </a:solidFill>
                </a:rPr>
                <a:t>:  </a:t>
              </a:r>
              <a:r>
                <a:rPr lang="es-ES" b="1" dirty="0" smtClean="0">
                  <a:solidFill>
                    <a:schemeClr val="bg1"/>
                  </a:solidFill>
                </a:rPr>
                <a:t>Camino de Santiago</a:t>
              </a:r>
              <a:r>
                <a:rPr lang="es-ES" dirty="0" smtClean="0">
                  <a:solidFill>
                    <a:schemeClr val="bg1"/>
                  </a:solidFill>
                </a:rPr>
                <a:t>. </a:t>
              </a:r>
              <a:r>
                <a:rPr lang="es-ES" i="1" dirty="0" smtClean="0">
                  <a:solidFill>
                    <a:schemeClr val="bg1"/>
                  </a:solidFill>
                </a:rPr>
                <a:t> Rojo</a:t>
              </a:r>
              <a:r>
                <a:rPr lang="es-ES" dirty="0">
                  <a:solidFill>
                    <a:schemeClr val="bg1"/>
                  </a:solidFill>
                </a:rPr>
                <a:t>:</a:t>
              </a:r>
              <a:r>
                <a:rPr lang="es-ES" dirty="0" smtClean="0">
                  <a:solidFill>
                    <a:schemeClr val="bg1"/>
                  </a:solidFill>
                </a:rPr>
                <a:t> </a:t>
              </a:r>
              <a:r>
                <a:rPr lang="es-ES" b="1" dirty="0" smtClean="0">
                  <a:solidFill>
                    <a:schemeClr val="bg1"/>
                  </a:solidFill>
                </a:rPr>
                <a:t>Camino Real</a:t>
              </a:r>
              <a:r>
                <a:rPr lang="es-ES" dirty="0" smtClean="0">
                  <a:solidFill>
                    <a:schemeClr val="bg1"/>
                  </a:solidFill>
                </a:rPr>
                <a:t> </a:t>
              </a:r>
            </a:p>
            <a:p>
              <a:pPr indent="895350"/>
              <a:r>
                <a:rPr lang="es-ES" b="1" i="1" dirty="0" smtClean="0">
                  <a:solidFill>
                    <a:schemeClr val="bg1"/>
                  </a:solidFill>
                </a:rPr>
                <a:t>En azul</a:t>
              </a:r>
              <a:r>
                <a:rPr lang="es-ES" i="1" dirty="0">
                  <a:solidFill>
                    <a:schemeClr val="bg1"/>
                  </a:solidFill>
                </a:rPr>
                <a:t>:</a:t>
              </a:r>
              <a:r>
                <a:rPr lang="es-ES" i="1" dirty="0" smtClean="0">
                  <a:solidFill>
                    <a:schemeClr val="bg1"/>
                  </a:solidFill>
                </a:rPr>
                <a:t> </a:t>
              </a:r>
              <a:r>
                <a:rPr lang="es-ES" b="1" dirty="0" smtClean="0">
                  <a:solidFill>
                    <a:schemeClr val="bg1"/>
                  </a:solidFill>
                </a:rPr>
                <a:t>Rio Seco</a:t>
              </a:r>
              <a:r>
                <a:rPr lang="es-ES" b="1" dirty="0">
                  <a:solidFill>
                    <a:schemeClr val="bg1"/>
                  </a:solidFill>
                </a:rPr>
                <a:t>.</a:t>
              </a:r>
              <a:r>
                <a:rPr lang="es-ES" dirty="0" smtClean="0">
                  <a:solidFill>
                    <a:schemeClr val="bg1"/>
                  </a:solidFill>
                </a:rPr>
                <a:t> </a:t>
              </a:r>
            </a:p>
            <a:p>
              <a:r>
                <a:rPr lang="es-ES" dirty="0" smtClean="0">
                  <a:solidFill>
                    <a:schemeClr val="bg1"/>
                  </a:solidFill>
                </a:rPr>
                <a:t>		</a:t>
              </a:r>
              <a:r>
                <a:rPr lang="es-ES" b="1" dirty="0" smtClean="0">
                  <a:solidFill>
                    <a:schemeClr val="bg1"/>
                  </a:solidFill>
                </a:rPr>
                <a:t>Puentes</a:t>
              </a:r>
              <a:r>
                <a:rPr lang="es-ES" dirty="0" smtClean="0">
                  <a:solidFill>
                    <a:schemeClr val="bg1"/>
                  </a:solidFill>
                </a:rPr>
                <a:t>: 1</a:t>
              </a:r>
              <a:r>
                <a:rPr lang="es-ES" dirty="0">
                  <a:solidFill>
                    <a:schemeClr val="bg1"/>
                  </a:solidFill>
                </a:rPr>
                <a:t>) Penitentes. </a:t>
              </a:r>
              <a:endParaRPr lang="es-ES" dirty="0" smtClean="0">
                <a:solidFill>
                  <a:schemeClr val="bg1"/>
                </a:solidFill>
              </a:endParaRPr>
            </a:p>
            <a:p>
              <a:pPr indent="2705100"/>
              <a:r>
                <a:rPr lang="es-ES" dirty="0" smtClean="0">
                  <a:solidFill>
                    <a:schemeClr val="bg1"/>
                  </a:solidFill>
                </a:rPr>
                <a:t>2</a:t>
              </a:r>
              <a:r>
                <a:rPr lang="es-ES" dirty="0">
                  <a:solidFill>
                    <a:schemeClr val="bg1"/>
                  </a:solidFill>
                </a:rPr>
                <a:t>) Del Medio. </a:t>
              </a:r>
              <a:endParaRPr lang="es-ES" dirty="0" smtClean="0">
                <a:solidFill>
                  <a:schemeClr val="bg1"/>
                </a:solidFill>
              </a:endParaRPr>
            </a:p>
            <a:p>
              <a:pPr indent="2686050"/>
              <a:r>
                <a:rPr lang="es-ES" dirty="0" smtClean="0">
                  <a:solidFill>
                    <a:schemeClr val="bg1"/>
                  </a:solidFill>
                </a:rPr>
                <a:t>3</a:t>
              </a:r>
              <a:r>
                <a:rPr lang="es-ES" dirty="0">
                  <a:solidFill>
                    <a:schemeClr val="bg1"/>
                  </a:solidFill>
                </a:rPr>
                <a:t>) </a:t>
              </a:r>
              <a:r>
                <a:rPr lang="es-ES" dirty="0" smtClean="0">
                  <a:solidFill>
                    <a:schemeClr val="bg1"/>
                  </a:solidFill>
                </a:rPr>
                <a:t>San </a:t>
              </a:r>
              <a:r>
                <a:rPr lang="es-ES" dirty="0">
                  <a:solidFill>
                    <a:schemeClr val="bg1"/>
                  </a:solidFill>
                </a:rPr>
                <a:t>Antonio. </a:t>
              </a:r>
              <a:endParaRPr lang="es-ES" dirty="0" smtClean="0">
                <a:solidFill>
                  <a:schemeClr val="bg1"/>
                </a:solidFill>
              </a:endParaRPr>
            </a:p>
            <a:p>
              <a:pPr indent="2686050"/>
              <a:r>
                <a:rPr lang="es-ES" dirty="0" smtClean="0">
                  <a:solidFill>
                    <a:schemeClr val="bg1"/>
                  </a:solidFill>
                </a:rPr>
                <a:t>4</a:t>
              </a:r>
              <a:r>
                <a:rPr lang="es-ES" dirty="0">
                  <a:solidFill>
                    <a:schemeClr val="bg1"/>
                  </a:solidFill>
                </a:rPr>
                <a:t>) El </a:t>
              </a:r>
              <a:r>
                <a:rPr lang="es-ES" dirty="0" smtClean="0">
                  <a:solidFill>
                    <a:schemeClr val="bg1"/>
                  </a:solidFill>
                </a:rPr>
                <a:t>Jardín.  </a:t>
              </a:r>
            </a:p>
            <a:p>
              <a:pPr indent="176213"/>
              <a:r>
                <a:rPr lang="es-ES" b="1" dirty="0" smtClean="0">
                  <a:solidFill>
                    <a:schemeClr val="bg1"/>
                  </a:solidFill>
                </a:rPr>
                <a:t>Mesón de Centi</a:t>
              </a:r>
              <a:r>
                <a:rPr lang="es-ES" dirty="0" smtClean="0">
                  <a:solidFill>
                    <a:schemeClr val="bg1"/>
                  </a:solidFill>
                </a:rPr>
                <a:t>, Calle S.ª Ana </a:t>
              </a:r>
            </a:p>
            <a:p>
              <a:pPr indent="176213"/>
              <a:r>
                <a:rPr lang="es-ES_tradnl" b="1" i="1" spc="14" dirty="0" err="1" smtClean="0">
                  <a:solidFill>
                    <a:schemeClr val="bg1"/>
                  </a:solidFill>
                  <a:latin typeface="Calibri"/>
                  <a:cs typeface="Calibri"/>
                </a:rPr>
                <a:t>Poxa</a:t>
              </a:r>
              <a:r>
                <a:rPr lang="es-ES_tradnl" b="1" i="1" spc="14" dirty="0" smtClean="0">
                  <a:solidFill>
                    <a:schemeClr val="bg1"/>
                  </a:solidFill>
                  <a:latin typeface="Calibri"/>
                  <a:cs typeface="Calibri"/>
                </a:rPr>
                <a:t> </a:t>
              </a:r>
              <a:r>
                <a:rPr lang="es-ES_tradnl" b="1" i="1" spc="14" dirty="0">
                  <a:solidFill>
                    <a:schemeClr val="bg1"/>
                  </a:solidFill>
                  <a:latin typeface="Calibri"/>
                  <a:cs typeface="Calibri"/>
                </a:rPr>
                <a:t>de Juana </a:t>
              </a:r>
              <a:r>
                <a:rPr lang="es-ES_tradnl" b="1" i="1" spc="14" dirty="0" smtClean="0">
                  <a:solidFill>
                    <a:schemeClr val="bg1"/>
                  </a:solidFill>
                  <a:latin typeface="Calibri"/>
                  <a:cs typeface="Calibri"/>
                </a:rPr>
                <a:t>Marón</a:t>
              </a:r>
              <a:r>
                <a:rPr lang="es-ES_tradnl" i="1" spc="14" dirty="0" smtClean="0">
                  <a:solidFill>
                    <a:schemeClr val="bg1"/>
                  </a:solidFill>
                  <a:latin typeface="Calibri"/>
                  <a:cs typeface="Calibri"/>
                </a:rPr>
                <a:t>, </a:t>
              </a:r>
              <a:r>
                <a:rPr lang="es-ES_tradnl" spc="14" dirty="0" smtClean="0">
                  <a:solidFill>
                    <a:schemeClr val="bg1"/>
                  </a:solidFill>
                  <a:latin typeface="Calibri"/>
                  <a:cs typeface="Calibri"/>
                </a:rPr>
                <a:t>Calle S. Antonio. Ambos en el antiguo camino real a Oviedo. </a:t>
              </a:r>
              <a:endParaRPr lang="es-ES_tradnl" dirty="0">
                <a:solidFill>
                  <a:schemeClr val="bg1"/>
                </a:solidFill>
              </a:endParaRPr>
            </a:p>
          </p:txBody>
        </p:sp>
        <p:sp>
          <p:nvSpPr>
            <p:cNvPr id="46" name="45 Elipse"/>
            <p:cNvSpPr/>
            <p:nvPr/>
          </p:nvSpPr>
          <p:spPr>
            <a:xfrm>
              <a:off x="395536" y="5350666"/>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solidFill>
                  <a:schemeClr val="bg1"/>
                </a:solidFill>
              </a:endParaRPr>
            </a:p>
          </p:txBody>
        </p:sp>
      </p:grpSp>
      <p:sp>
        <p:nvSpPr>
          <p:cNvPr id="47" name="46 Elipse"/>
          <p:cNvSpPr/>
          <p:nvPr/>
        </p:nvSpPr>
        <p:spPr>
          <a:xfrm rot="17100000">
            <a:off x="6248412" y="2367367"/>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48" name="47 Elipse"/>
          <p:cNvSpPr/>
          <p:nvPr/>
        </p:nvSpPr>
        <p:spPr>
          <a:xfrm>
            <a:off x="8280424" y="2563163"/>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1" name="50 Rectángulo"/>
          <p:cNvSpPr/>
          <p:nvPr/>
        </p:nvSpPr>
        <p:spPr>
          <a:xfrm>
            <a:off x="2889192" y="44624"/>
            <a:ext cx="7011400" cy="1323439"/>
          </a:xfrm>
          <a:prstGeom prst="rect">
            <a:avLst/>
          </a:prstGeom>
        </p:spPr>
        <p:txBody>
          <a:bodyPr wrap="square">
            <a:spAutoFit/>
          </a:bodyPr>
          <a:lstStyle/>
          <a:p>
            <a:r>
              <a:rPr lang="es-ES" sz="4400" b="1" dirty="0" smtClean="0">
                <a:solidFill>
                  <a:prstClr val="white"/>
                </a:solidFill>
              </a:rPr>
              <a:t>POLA DE SIERO</a:t>
            </a:r>
          </a:p>
          <a:p>
            <a:r>
              <a:rPr lang="es-ES" sz="3600" dirty="0">
                <a:solidFill>
                  <a:prstClr val="white"/>
                </a:solidFill>
              </a:rPr>
              <a:t>Casco </a:t>
            </a:r>
            <a:r>
              <a:rPr lang="es-ES" sz="3600" dirty="0" smtClean="0">
                <a:solidFill>
                  <a:prstClr val="white"/>
                </a:solidFill>
              </a:rPr>
              <a:t>histórico</a:t>
            </a:r>
            <a:endParaRPr lang="es-ES_tradnl" sz="3600" dirty="0"/>
          </a:p>
        </p:txBody>
      </p:sp>
      <p:pic>
        <p:nvPicPr>
          <p:cNvPr id="52" name="51 Imagen"/>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19520" y="131646"/>
            <a:ext cx="651203" cy="1197422"/>
          </a:xfrm>
          <a:prstGeom prst="rect">
            <a:avLst/>
          </a:prstGeom>
        </p:spPr>
      </p:pic>
      <p:sp>
        <p:nvSpPr>
          <p:cNvPr id="54" name="53 Elipse"/>
          <p:cNvSpPr/>
          <p:nvPr/>
        </p:nvSpPr>
        <p:spPr>
          <a:xfrm>
            <a:off x="412706" y="6057312"/>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solidFill>
                <a:schemeClr val="bg1"/>
              </a:solidFill>
            </a:endParaRPr>
          </a:p>
        </p:txBody>
      </p:sp>
    </p:spTree>
    <p:extLst>
      <p:ext uri="{BB962C8B-B14F-4D97-AF65-F5344CB8AC3E}">
        <p14:creationId xmlns:p14="http://schemas.microsoft.com/office/powerpoint/2010/main" val="2090542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8925" y="65117"/>
            <a:ext cx="4106718" cy="2962997"/>
          </a:xfrm>
          <a:prstGeom prst="rect">
            <a:avLst/>
          </a:prstGeom>
        </p:spPr>
      </p:pic>
      <p:pic>
        <p:nvPicPr>
          <p:cNvPr id="5" name="4 Imagen"/>
          <p:cNvPicPr>
            <a:picLocks noChangeAspect="1"/>
          </p:cNvPicPr>
          <p:nvPr/>
        </p:nvPicPr>
        <p:blipFill rotWithShape="1">
          <a:blip r:embed="rId4" cstate="print">
            <a:extLst>
              <a:ext uri="{28A0092B-C50C-407E-A947-70E740481C1C}">
                <a14:useLocalDpi xmlns:a14="http://schemas.microsoft.com/office/drawing/2010/main" val="0"/>
              </a:ext>
            </a:extLst>
          </a:blip>
          <a:srcRect t="15902" r="10801" b="1793"/>
          <a:stretch/>
        </p:blipFill>
        <p:spPr>
          <a:xfrm>
            <a:off x="72673" y="65117"/>
            <a:ext cx="4819784" cy="2962997"/>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t="1189"/>
          <a:stretch/>
        </p:blipFill>
        <p:spPr>
          <a:xfrm>
            <a:off x="69070" y="3319319"/>
            <a:ext cx="7104645" cy="3486444"/>
          </a:xfrm>
          <a:prstGeom prst="rect">
            <a:avLst/>
          </a:prstGeom>
        </p:spPr>
      </p:pic>
      <p:sp>
        <p:nvSpPr>
          <p:cNvPr id="2" name="1 CuadroTexto"/>
          <p:cNvSpPr txBox="1"/>
          <p:nvPr/>
        </p:nvSpPr>
        <p:spPr>
          <a:xfrm>
            <a:off x="216268" y="3023458"/>
            <a:ext cx="8736559" cy="276999"/>
          </a:xfrm>
          <a:prstGeom prst="rect">
            <a:avLst/>
          </a:prstGeom>
          <a:noFill/>
        </p:spPr>
        <p:txBody>
          <a:bodyPr wrap="none" rtlCol="0">
            <a:spAutoFit/>
          </a:bodyPr>
          <a:lstStyle/>
          <a:p>
            <a:pPr algn="ctr"/>
            <a:r>
              <a:rPr lang="es-ES" sz="1200" b="1" u="sng" dirty="0" smtClean="0">
                <a:solidFill>
                  <a:schemeClr val="bg2">
                    <a:lumMod val="90000"/>
                  </a:schemeClr>
                </a:solidFill>
              </a:rPr>
              <a:t>Les Campes</a:t>
            </a:r>
            <a:r>
              <a:rPr lang="es-ES" sz="1200" dirty="0" smtClean="0">
                <a:solidFill>
                  <a:schemeClr val="bg2">
                    <a:lumMod val="90000"/>
                  </a:schemeClr>
                </a:solidFill>
              </a:rPr>
              <a:t>, antiguo </a:t>
            </a:r>
            <a:r>
              <a:rPr lang="es-ES" sz="1200" dirty="0">
                <a:solidFill>
                  <a:schemeClr val="bg2">
                    <a:lumMod val="90000"/>
                  </a:schemeClr>
                </a:solidFill>
              </a:rPr>
              <a:t>C</a:t>
            </a:r>
            <a:r>
              <a:rPr lang="es-ES" sz="1200" dirty="0" smtClean="0">
                <a:solidFill>
                  <a:schemeClr val="bg2">
                    <a:lumMod val="90000"/>
                  </a:schemeClr>
                </a:solidFill>
              </a:rPr>
              <a:t>astañeu. “</a:t>
            </a:r>
            <a:r>
              <a:rPr lang="es-ES" sz="1200" b="1" i="1" dirty="0" smtClean="0">
                <a:solidFill>
                  <a:schemeClr val="bg2">
                    <a:lumMod val="90000"/>
                  </a:schemeClr>
                </a:solidFill>
              </a:rPr>
              <a:t>A la vera del camino real</a:t>
            </a:r>
            <a:r>
              <a:rPr lang="es-ES" sz="1200" dirty="0" smtClean="0">
                <a:solidFill>
                  <a:schemeClr val="bg2">
                    <a:lumMod val="90000"/>
                  </a:schemeClr>
                </a:solidFill>
              </a:rPr>
              <a:t>” existió la </a:t>
            </a:r>
            <a:r>
              <a:rPr lang="es-ES" sz="1200" b="1" dirty="0" smtClean="0">
                <a:solidFill>
                  <a:schemeClr val="bg2">
                    <a:lumMod val="90000"/>
                  </a:schemeClr>
                </a:solidFill>
              </a:rPr>
              <a:t>ermita del Carmen  </a:t>
            </a:r>
            <a:r>
              <a:rPr lang="es-ES" sz="1200" dirty="0" smtClean="0">
                <a:solidFill>
                  <a:schemeClr val="bg2">
                    <a:lumMod val="90000"/>
                  </a:schemeClr>
                </a:solidFill>
              </a:rPr>
              <a:t>(1695 a 1810) y ahora el </a:t>
            </a:r>
            <a:r>
              <a:rPr lang="es-ES" sz="1200" b="1" dirty="0" smtClean="0">
                <a:solidFill>
                  <a:schemeClr val="bg2">
                    <a:lumMod val="90000"/>
                  </a:schemeClr>
                </a:solidFill>
              </a:rPr>
              <a:t>monumento al Carmín</a:t>
            </a:r>
            <a:endParaRPr lang="es-ES" sz="1200" b="1" dirty="0">
              <a:solidFill>
                <a:schemeClr val="bg2">
                  <a:lumMod val="90000"/>
                </a:schemeClr>
              </a:solidFill>
            </a:endParaRPr>
          </a:p>
        </p:txBody>
      </p:sp>
      <p:pic>
        <p:nvPicPr>
          <p:cNvPr id="9" name="8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152718" y="2895189"/>
            <a:ext cx="105757" cy="265846"/>
          </a:xfrm>
          <a:prstGeom prst="rect">
            <a:avLst/>
          </a:prstGeom>
        </p:spPr>
      </p:pic>
      <p:pic>
        <p:nvPicPr>
          <p:cNvPr id="10"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198656" y="6619961"/>
            <a:ext cx="105757" cy="265846"/>
          </a:xfrm>
          <a:prstGeom prst="rect">
            <a:avLst/>
          </a:prstGeom>
        </p:spPr>
      </p:pic>
      <p:pic>
        <p:nvPicPr>
          <p:cNvPr id="11" name="10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891731" y="2955166"/>
            <a:ext cx="105757" cy="265846"/>
          </a:xfrm>
          <a:prstGeom prst="rect">
            <a:avLst/>
          </a:prstGeom>
        </p:spPr>
      </p:pic>
      <p:pic>
        <p:nvPicPr>
          <p:cNvPr id="3" name="2 Imagen"/>
          <p:cNvPicPr>
            <a:picLocks noChangeAspect="1"/>
          </p:cNvPicPr>
          <p:nvPr/>
        </p:nvPicPr>
        <p:blipFill rotWithShape="1">
          <a:blip r:embed="rId7" cstate="print">
            <a:extLst>
              <a:ext uri="{28A0092B-C50C-407E-A947-70E740481C1C}">
                <a14:useLocalDpi xmlns:a14="http://schemas.microsoft.com/office/drawing/2010/main" val="0"/>
              </a:ext>
            </a:extLst>
          </a:blip>
          <a:srcRect r="13561" b="2020"/>
          <a:stretch/>
        </p:blipFill>
        <p:spPr>
          <a:xfrm>
            <a:off x="7203615" y="3319320"/>
            <a:ext cx="1862028" cy="3433565"/>
          </a:xfrm>
          <a:prstGeom prst="rect">
            <a:avLst/>
          </a:prstGeom>
        </p:spPr>
      </p:pic>
    </p:spTree>
    <p:extLst>
      <p:ext uri="{BB962C8B-B14F-4D97-AF65-F5344CB8AC3E}">
        <p14:creationId xmlns:p14="http://schemas.microsoft.com/office/powerpoint/2010/main" val="2223798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16632"/>
            <a:ext cx="8291712" cy="6525344"/>
          </a:xfrm>
        </p:spPr>
      </p:pic>
    </p:spTree>
    <p:extLst>
      <p:ext uri="{BB962C8B-B14F-4D97-AF65-F5344CB8AC3E}">
        <p14:creationId xmlns:p14="http://schemas.microsoft.com/office/powerpoint/2010/main" val="1447628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68049" y="3676917"/>
            <a:ext cx="4241444" cy="3181083"/>
          </a:xfrm>
        </p:spPr>
      </p:pic>
      <p:pic>
        <p:nvPicPr>
          <p:cNvPr id="6" name="5 Imagen"/>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974" y="25118"/>
            <a:ext cx="4825406" cy="3619906"/>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4248" y="156575"/>
            <a:ext cx="2237995" cy="3356992"/>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681" y="3676653"/>
            <a:ext cx="4505992" cy="3003995"/>
          </a:xfrm>
          <a:prstGeom prst="rect">
            <a:avLst/>
          </a:prstGeom>
        </p:spPr>
      </p:pic>
      <p:pic>
        <p:nvPicPr>
          <p:cNvPr id="9" name="8 Imagen"/>
          <p:cNvPicPr>
            <a:picLocks noChangeAspect="1"/>
          </p:cNvPicPr>
          <p:nvPr/>
        </p:nvPicPr>
        <p:blipFill rotWithShape="1">
          <a:blip r:embed="rId7" cstate="print">
            <a:extLst>
              <a:ext uri="{28A0092B-C50C-407E-A947-70E740481C1C}">
                <a14:useLocalDpi xmlns:a14="http://schemas.microsoft.com/office/drawing/2010/main" val="0"/>
              </a:ext>
            </a:extLst>
          </a:blip>
          <a:srcRect l="44430" r="23522"/>
          <a:stretch/>
        </p:blipFill>
        <p:spPr>
          <a:xfrm>
            <a:off x="5004048" y="9355"/>
            <a:ext cx="1706350" cy="3546001"/>
          </a:xfrm>
          <a:prstGeom prst="rect">
            <a:avLst/>
          </a:prstGeom>
        </p:spPr>
      </p:pic>
    </p:spTree>
    <p:extLst>
      <p:ext uri="{BB962C8B-B14F-4D97-AF65-F5344CB8AC3E}">
        <p14:creationId xmlns:p14="http://schemas.microsoft.com/office/powerpoint/2010/main" val="7826801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Camino de Santiago\Valdedios\2018-05 Camino Costero Norte de España- Sellos- Dorso Sopor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4136" y="2579320"/>
            <a:ext cx="6228184" cy="23618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Camino de Santiago\Valdedios\2018-05 Camino Costero Norte de España- Sellos.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7984"/>
          <a:stretch/>
        </p:blipFill>
        <p:spPr bwMode="auto">
          <a:xfrm>
            <a:off x="36534" y="5064846"/>
            <a:ext cx="9065578" cy="1676522"/>
          </a:xfrm>
          <a:prstGeom prst="rect">
            <a:avLst/>
          </a:prstGeom>
          <a:noFill/>
          <a:extLst>
            <a:ext uri="{909E8E84-426E-40DD-AFC4-6F175D3DCCD1}">
              <a14:hiddenFill xmlns:a14="http://schemas.microsoft.com/office/drawing/2010/main">
                <a:solidFill>
                  <a:srgbClr val="FFFFFF"/>
                </a:solidFill>
              </a14:hiddenFill>
            </a:ext>
          </a:extLst>
        </p:spPr>
      </p:pic>
      <p:sp>
        <p:nvSpPr>
          <p:cNvPr id="8" name="7 Rectángulo"/>
          <p:cNvSpPr/>
          <p:nvPr/>
        </p:nvSpPr>
        <p:spPr>
          <a:xfrm>
            <a:off x="89149" y="908720"/>
            <a:ext cx="9054851" cy="1631216"/>
          </a:xfrm>
          <a:prstGeom prst="rect">
            <a:avLst/>
          </a:prstGeom>
        </p:spPr>
        <p:txBody>
          <a:bodyPr wrap="square">
            <a:spAutoFit/>
          </a:bodyPr>
          <a:lstStyle/>
          <a:p>
            <a:pPr indent="271463"/>
            <a:r>
              <a:rPr lang="es-ES" sz="2000" b="1" dirty="0" smtClean="0">
                <a:solidFill>
                  <a:srgbClr val="FFFFCC"/>
                </a:solidFill>
                <a:ea typeface="+mj-ea"/>
                <a:cs typeface="+mj-cs"/>
              </a:rPr>
              <a:t>«</a:t>
            </a:r>
            <a:r>
              <a:rPr lang="es-ES" sz="2000" b="1" dirty="0">
                <a:solidFill>
                  <a:srgbClr val="FFFFCC"/>
                </a:solidFill>
                <a:ea typeface="+mj-ea"/>
                <a:cs typeface="+mj-cs"/>
              </a:rPr>
              <a:t>En época de decadencia, en que abundaban los romeros vagabundos, muchos irían hacia Gijón, alargando el recorrido de su romería a cuenta de mejor provisión de limosnas y nuevos hospitales» […] «… </a:t>
            </a:r>
            <a:r>
              <a:rPr lang="es-ES" sz="2000" b="1" i="1" dirty="0">
                <a:solidFill>
                  <a:srgbClr val="FFFFCC"/>
                </a:solidFill>
                <a:ea typeface="+mj-ea"/>
                <a:cs typeface="+mj-cs"/>
              </a:rPr>
              <a:t>este itinerario de Gijón era denominado en aquella época “Camino Real” y también “camino público de la costa desde San Sebastián a Bayona </a:t>
            </a:r>
            <a:r>
              <a:rPr lang="es-ES" sz="2000" b="1" i="1">
                <a:solidFill>
                  <a:srgbClr val="FFFFCC"/>
                </a:solidFill>
                <a:ea typeface="+mj-ea"/>
                <a:cs typeface="+mj-cs"/>
              </a:rPr>
              <a:t>de </a:t>
            </a:r>
            <a:r>
              <a:rPr lang="es-ES" sz="2000" b="1" i="1" smtClean="0">
                <a:solidFill>
                  <a:srgbClr val="FFFFCC"/>
                </a:solidFill>
                <a:ea typeface="+mj-ea"/>
                <a:cs typeface="+mj-cs"/>
              </a:rPr>
              <a:t>Galicia</a:t>
            </a:r>
            <a:r>
              <a:rPr lang="es-ES" sz="2000" b="1" smtClean="0">
                <a:solidFill>
                  <a:srgbClr val="FFFFCC"/>
                </a:solidFill>
                <a:ea typeface="+mj-ea"/>
                <a:cs typeface="+mj-cs"/>
              </a:rPr>
              <a:t>».</a:t>
            </a:r>
            <a:endParaRPr lang="es-ES_tradnl" sz="2000" dirty="0">
              <a:solidFill>
                <a:srgbClr val="FFFFCC"/>
              </a:solidFill>
            </a:endParaRPr>
          </a:p>
        </p:txBody>
      </p:sp>
      <p:sp>
        <p:nvSpPr>
          <p:cNvPr id="9" name="1 Título"/>
          <p:cNvSpPr txBox="1">
            <a:spLocks/>
          </p:cNvSpPr>
          <p:nvPr/>
        </p:nvSpPr>
        <p:spPr>
          <a:xfrm>
            <a:off x="149392" y="116632"/>
            <a:ext cx="8809380" cy="7413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174625" algn="l">
              <a:tabLst>
                <a:tab pos="352425" algn="l"/>
              </a:tabLst>
            </a:pPr>
            <a:r>
              <a:rPr lang="es-ES" sz="2800" b="1" i="1" u="sng" dirty="0" smtClean="0">
                <a:solidFill>
                  <a:srgbClr val="FFFFCC"/>
                </a:solidFill>
              </a:rPr>
              <a:t>Camino francés </a:t>
            </a:r>
            <a:r>
              <a:rPr lang="es-ES" sz="2800" b="1" u="sng" dirty="0" smtClean="0">
                <a:solidFill>
                  <a:srgbClr val="FFFFCC"/>
                </a:solidFill>
              </a:rPr>
              <a:t>de Bilbao a Oviedo o Camino de la Costa</a:t>
            </a:r>
            <a:r>
              <a:rPr lang="es-ES" sz="1800" dirty="0" smtClean="0">
                <a:solidFill>
                  <a:srgbClr val="FFFFCC"/>
                </a:solidFill>
              </a:rPr>
              <a:t>: </a:t>
            </a:r>
            <a:br>
              <a:rPr lang="es-ES" sz="1800" dirty="0" smtClean="0">
                <a:solidFill>
                  <a:srgbClr val="FFFFCC"/>
                </a:solidFill>
              </a:rPr>
            </a:br>
            <a:r>
              <a:rPr lang="es-ES" sz="1800" dirty="0" smtClean="0">
                <a:solidFill>
                  <a:srgbClr val="FFFFCC"/>
                </a:solidFill>
              </a:rPr>
              <a:t>	</a:t>
            </a:r>
            <a:r>
              <a:rPr lang="es-ES" sz="2400" b="1" i="1" dirty="0" smtClean="0">
                <a:solidFill>
                  <a:srgbClr val="FFFFCC"/>
                </a:solidFill>
              </a:rPr>
              <a:t>“… desde Bilbao conducía a Compostela pasando por Oviedo</a:t>
            </a:r>
            <a:r>
              <a:rPr lang="es-ES" sz="2400" b="1" dirty="0" smtClean="0">
                <a:solidFill>
                  <a:srgbClr val="FFFFCC"/>
                </a:solidFill>
              </a:rPr>
              <a:t>”. </a:t>
            </a:r>
            <a:endParaRPr lang="es-ES_tradnl" sz="2400" dirty="0">
              <a:solidFill>
                <a:srgbClr val="FFFFCC"/>
              </a:solidFill>
            </a:endParaRPr>
          </a:p>
        </p:txBody>
      </p:sp>
      <p:sp>
        <p:nvSpPr>
          <p:cNvPr id="3" name="2 Rectángulo"/>
          <p:cNvSpPr/>
          <p:nvPr/>
        </p:nvSpPr>
        <p:spPr>
          <a:xfrm>
            <a:off x="6660232" y="2158117"/>
            <a:ext cx="2286000" cy="338554"/>
          </a:xfrm>
          <a:prstGeom prst="rect">
            <a:avLst/>
          </a:prstGeom>
        </p:spPr>
        <p:txBody>
          <a:bodyPr>
            <a:spAutoFit/>
          </a:bodyPr>
          <a:lstStyle/>
          <a:p>
            <a:pPr algn="r"/>
            <a:r>
              <a:rPr lang="es-ES" sz="1600" b="1" dirty="0">
                <a:solidFill>
                  <a:prstClr val="white"/>
                </a:solidFill>
              </a:rPr>
              <a:t>D. Juan Uría </a:t>
            </a:r>
            <a:r>
              <a:rPr lang="es-ES" sz="1600" b="1" dirty="0" smtClean="0">
                <a:solidFill>
                  <a:prstClr val="white"/>
                </a:solidFill>
              </a:rPr>
              <a:t>Ríu</a:t>
            </a:r>
            <a:endParaRPr lang="es-ES_tradnl" sz="1200" dirty="0"/>
          </a:p>
        </p:txBody>
      </p:sp>
    </p:spTree>
    <p:extLst>
      <p:ext uri="{BB962C8B-B14F-4D97-AF65-F5344CB8AC3E}">
        <p14:creationId xmlns:p14="http://schemas.microsoft.com/office/powerpoint/2010/main" val="218840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6 CuadroTexto"/>
          <p:cNvSpPr txBox="1"/>
          <p:nvPr/>
        </p:nvSpPr>
        <p:spPr>
          <a:xfrm>
            <a:off x="7060818" y="4653136"/>
            <a:ext cx="2021560" cy="1754326"/>
          </a:xfrm>
          <a:prstGeom prst="rect">
            <a:avLst/>
          </a:prstGeom>
          <a:solidFill>
            <a:srgbClr val="FF0000"/>
          </a:solidFill>
        </p:spPr>
        <p:txBody>
          <a:bodyPr wrap="square" rtlCol="0">
            <a:spAutoFit/>
          </a:bodyPr>
          <a:lstStyle/>
          <a:p>
            <a:pPr algn="ctr"/>
            <a:r>
              <a:rPr lang="es-ES" sz="3600" b="1" dirty="0" smtClean="0"/>
              <a:t>¿No es una BURLA?</a:t>
            </a:r>
            <a:endParaRPr lang="es-ES_tradnl" sz="3600" b="1" dirty="0"/>
          </a:p>
        </p:txBody>
      </p:sp>
      <p:sp>
        <p:nvSpPr>
          <p:cNvPr id="11" name="10 CuadroTexto"/>
          <p:cNvSpPr txBox="1"/>
          <p:nvPr/>
        </p:nvSpPr>
        <p:spPr>
          <a:xfrm>
            <a:off x="19878" y="-27384"/>
            <a:ext cx="9124121" cy="2000548"/>
          </a:xfrm>
          <a:prstGeom prst="rect">
            <a:avLst/>
          </a:prstGeom>
          <a:noFill/>
        </p:spPr>
        <p:txBody>
          <a:bodyPr wrap="square" rtlCol="0">
            <a:spAutoFit/>
          </a:bodyPr>
          <a:lstStyle/>
          <a:p>
            <a:r>
              <a:rPr lang="es-ES_tradnl" sz="2400" b="1" u="sng" dirty="0">
                <a:solidFill>
                  <a:srgbClr val="FFFFCC"/>
                </a:solidFill>
              </a:rPr>
              <a:t>Nota</a:t>
            </a:r>
          </a:p>
          <a:p>
            <a:r>
              <a:rPr lang="es-ES_tradnl" sz="2000" dirty="0" smtClean="0">
                <a:solidFill>
                  <a:srgbClr val="FFFFCC"/>
                </a:solidFill>
              </a:rPr>
              <a:t>En el </a:t>
            </a:r>
            <a:r>
              <a:rPr lang="es-ES_tradnl" sz="2000" dirty="0">
                <a:solidFill>
                  <a:srgbClr val="FFFFCC"/>
                </a:solidFill>
              </a:rPr>
              <a:t>Sello de Correos de </a:t>
            </a:r>
            <a:r>
              <a:rPr lang="es-ES_tradnl" sz="2000" dirty="0" smtClean="0">
                <a:solidFill>
                  <a:srgbClr val="FFFFCC"/>
                </a:solidFill>
              </a:rPr>
              <a:t>España</a:t>
            </a:r>
            <a:r>
              <a:rPr lang="es-ES_tradnl" sz="2000" dirty="0" smtClean="0">
                <a:solidFill>
                  <a:srgbClr val="FFFFCC"/>
                </a:solidFill>
              </a:rPr>
              <a:t> figura La Iglesia de San Salvador de </a:t>
            </a:r>
            <a:r>
              <a:rPr lang="es-ES_tradnl" sz="2000" dirty="0" err="1" smtClean="0">
                <a:solidFill>
                  <a:srgbClr val="FFFFCC"/>
                </a:solidFill>
              </a:rPr>
              <a:t>Valdediós</a:t>
            </a:r>
            <a:r>
              <a:rPr lang="es-ES_tradnl" sz="2000" dirty="0" smtClean="0">
                <a:solidFill>
                  <a:srgbClr val="FFFFCC"/>
                </a:solidFill>
              </a:rPr>
              <a:t> en el </a:t>
            </a:r>
            <a:r>
              <a:rPr lang="es-ES_tradnl" sz="2000" b="1" i="1" dirty="0" smtClean="0">
                <a:solidFill>
                  <a:srgbClr val="FFFFCC"/>
                </a:solidFill>
              </a:rPr>
              <a:t>Camino Costero de Asturias haciendo creer que integra</a:t>
            </a:r>
            <a:r>
              <a:rPr lang="es-ES_tradnl" sz="2000" i="1" dirty="0" smtClean="0">
                <a:solidFill>
                  <a:srgbClr val="FFFFCC"/>
                </a:solidFill>
              </a:rPr>
              <a:t> </a:t>
            </a:r>
            <a:r>
              <a:rPr lang="es-ES_tradnl" sz="2000" i="1" dirty="0">
                <a:solidFill>
                  <a:srgbClr val="FFFFCC"/>
                </a:solidFill>
              </a:rPr>
              <a:t>los Caminos </a:t>
            </a:r>
            <a:r>
              <a:rPr lang="es-ES_tradnl" sz="2000" i="1" dirty="0" smtClean="0">
                <a:solidFill>
                  <a:srgbClr val="FFFFCC"/>
                </a:solidFill>
              </a:rPr>
              <a:t>del Santiago del </a:t>
            </a:r>
            <a:r>
              <a:rPr lang="es-ES_tradnl" sz="2000" i="1" dirty="0">
                <a:solidFill>
                  <a:srgbClr val="FFFFCC"/>
                </a:solidFill>
              </a:rPr>
              <a:t>Norte Peninsular, </a:t>
            </a:r>
            <a:r>
              <a:rPr lang="es-ES_tradnl" sz="2000" i="1" dirty="0" smtClean="0">
                <a:solidFill>
                  <a:srgbClr val="FFFFCC"/>
                </a:solidFill>
              </a:rPr>
              <a:t>pese a estar marginada por el Decreto 63/2006, 22-VI de la Consejería de Cultura. El informe en que se basó la promulgación del mismo quedó desprestigiado por el estudio realizado por la propia Consejería, 7 de Mayo de 2007.</a:t>
            </a:r>
            <a:endParaRPr lang="es-ES_tradnl" sz="2000" dirty="0">
              <a:solidFill>
                <a:srgbClr val="FFFFCC"/>
              </a:solidFill>
            </a:endParaRPr>
          </a:p>
        </p:txBody>
      </p:sp>
      <p:grpSp>
        <p:nvGrpSpPr>
          <p:cNvPr id="17" name="16 Grupo"/>
          <p:cNvGrpSpPr/>
          <p:nvPr/>
        </p:nvGrpSpPr>
        <p:grpSpPr>
          <a:xfrm>
            <a:off x="16063" y="3722675"/>
            <a:ext cx="7017272" cy="3123652"/>
            <a:chOff x="-224259" y="3734348"/>
            <a:chExt cx="7017272" cy="3123652"/>
          </a:xfrm>
        </p:grpSpPr>
        <p:pic>
          <p:nvPicPr>
            <p:cNvPr id="18" name="Picture 3" descr="H:\Camino de Santiago\Valdedios\2018-05 Camino Costero Norte de España- Sellos.tif"/>
            <p:cNvPicPr>
              <a:picLocks noChangeAspect="1" noChangeArrowheads="1"/>
            </p:cNvPicPr>
            <p:nvPr/>
          </p:nvPicPr>
          <p:blipFill rotWithShape="1">
            <a:blip r:embed="rId2">
              <a:extLst>
                <a:ext uri="{28A0092B-C50C-407E-A947-70E740481C1C}">
                  <a14:useLocalDpi xmlns:a14="http://schemas.microsoft.com/office/drawing/2010/main" val="0"/>
                </a:ext>
              </a:extLst>
            </a:blip>
            <a:srcRect l="23333" r="51667" b="47984"/>
            <a:stretch/>
          </p:blipFill>
          <p:spPr bwMode="auto">
            <a:xfrm>
              <a:off x="2570326" y="3734348"/>
              <a:ext cx="4222687" cy="31236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Camino de Santiago\Valdedios\2018-05 Camino Costero Norte de España- Sellos- Dorso Soport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643" t="31989" r="52500" b="52000"/>
            <a:stretch/>
          </p:blipFill>
          <p:spPr bwMode="auto">
            <a:xfrm>
              <a:off x="-224259" y="4952841"/>
              <a:ext cx="2903326" cy="77119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19 CuadroTexto"/>
          <p:cNvSpPr txBox="1"/>
          <p:nvPr/>
        </p:nvSpPr>
        <p:spPr>
          <a:xfrm>
            <a:off x="52698" y="1962714"/>
            <a:ext cx="9016617" cy="1938992"/>
          </a:xfrm>
          <a:prstGeom prst="rect">
            <a:avLst/>
          </a:prstGeom>
          <a:solidFill>
            <a:srgbClr val="FFFFCC"/>
          </a:solidFill>
        </p:spPr>
        <p:txBody>
          <a:bodyPr wrap="square" rtlCol="0">
            <a:spAutoFit/>
          </a:bodyPr>
          <a:lstStyle/>
          <a:p>
            <a:pPr algn="just"/>
            <a:r>
              <a:rPr lang="es-ES_tradnl" sz="2000" b="1" i="1" dirty="0" smtClean="0"/>
              <a:t>El </a:t>
            </a:r>
            <a:r>
              <a:rPr lang="es-ES_tradnl" sz="2000" b="1" i="1" dirty="0" err="1" smtClean="0"/>
              <a:t>Conventín</a:t>
            </a:r>
            <a:r>
              <a:rPr lang="es-ES_tradnl" sz="2000" b="1" dirty="0"/>
              <a:t> </a:t>
            </a:r>
            <a:r>
              <a:rPr lang="es-ES_tradnl" sz="2000" b="1" dirty="0" smtClean="0"/>
              <a:t>fue incluido</a:t>
            </a:r>
            <a:r>
              <a:rPr lang="es-ES_tradnl" sz="2000" b="1" dirty="0" smtClean="0"/>
              <a:t> </a:t>
            </a:r>
            <a:r>
              <a:rPr lang="es-ES_tradnl" sz="2000" b="1" dirty="0"/>
              <a:t>a instancia de la Consejería de Educación y Cultura del Principado de </a:t>
            </a:r>
            <a:r>
              <a:rPr lang="es-ES_tradnl" sz="2000" b="1" dirty="0" smtClean="0"/>
              <a:t>Asturias y es </a:t>
            </a:r>
            <a:r>
              <a:rPr lang="es-ES_tradnl" sz="2000" b="1" dirty="0"/>
              <a:t>un ejemplo más de la información errónea</a:t>
            </a:r>
            <a:r>
              <a:rPr lang="es-ES_tradnl" sz="2000" dirty="0"/>
              <a:t> </a:t>
            </a:r>
            <a:r>
              <a:rPr lang="es-ES_tradnl" sz="2000" dirty="0" smtClean="0"/>
              <a:t>que he notificado </a:t>
            </a:r>
            <a:r>
              <a:rPr lang="es-ES_tradnl" sz="2000" dirty="0"/>
              <a:t>al Presidente </a:t>
            </a:r>
            <a:r>
              <a:rPr lang="es-ES_tradnl" sz="2000" dirty="0" smtClean="0"/>
              <a:t> y autoridades competentes del </a:t>
            </a:r>
            <a:r>
              <a:rPr lang="es-ES_tradnl" sz="2000" dirty="0"/>
              <a:t>Principado de </a:t>
            </a:r>
            <a:r>
              <a:rPr lang="es-ES_tradnl" sz="2000" dirty="0" smtClean="0"/>
              <a:t>Asturias (12-VI-2016), </a:t>
            </a:r>
            <a:r>
              <a:rPr lang="es-ES_tradnl" sz="2000" dirty="0"/>
              <a:t>con motivo de la publicación del </a:t>
            </a:r>
            <a:r>
              <a:rPr lang="es-ES_tradnl" sz="2000" b="1" i="1" dirty="0"/>
              <a:t>Libro Blanco del Camino de Santiago a su paso por </a:t>
            </a:r>
            <a:r>
              <a:rPr lang="es-ES_tradnl" sz="2000" b="1" i="1" dirty="0" smtClean="0"/>
              <a:t>Asturias </a:t>
            </a:r>
            <a:r>
              <a:rPr lang="es-ES_tradnl" sz="2000" i="1" dirty="0" smtClean="0"/>
              <a:t>(3-XI-20016). </a:t>
            </a:r>
            <a:endParaRPr lang="es-ES_tradnl" sz="2000" i="1" dirty="0" smtClean="0"/>
          </a:p>
          <a:p>
            <a:pPr algn="ctr"/>
            <a:r>
              <a:rPr lang="es-ES_tradnl" sz="2000" b="1" u="sng" dirty="0" smtClean="0"/>
              <a:t>Pese a ello aparece este sello engañoso</a:t>
            </a:r>
            <a:r>
              <a:rPr lang="es-ES_tradnl" sz="2000" i="1" dirty="0" smtClean="0"/>
              <a:t>.</a:t>
            </a:r>
            <a:endParaRPr lang="es-ES_tradnl" sz="2000" dirty="0"/>
          </a:p>
        </p:txBody>
      </p:sp>
      <p:sp>
        <p:nvSpPr>
          <p:cNvPr id="2" name="1 Rectángulo"/>
          <p:cNvSpPr/>
          <p:nvPr/>
        </p:nvSpPr>
        <p:spPr>
          <a:xfrm>
            <a:off x="260201" y="5877272"/>
            <a:ext cx="1995483" cy="707886"/>
          </a:xfrm>
          <a:prstGeom prst="rect">
            <a:avLst/>
          </a:prstGeom>
        </p:spPr>
        <p:txBody>
          <a:bodyPr wrap="none">
            <a:spAutoFit/>
          </a:bodyPr>
          <a:lstStyle/>
          <a:p>
            <a:pPr algn="ctr"/>
            <a:r>
              <a:rPr lang="es-ES_tradnl" sz="2000" dirty="0" smtClean="0">
                <a:solidFill>
                  <a:schemeClr val="bg1"/>
                </a:solidFill>
              </a:rPr>
              <a:t>Fecha de emisión</a:t>
            </a:r>
          </a:p>
          <a:p>
            <a:pPr algn="ctr"/>
            <a:r>
              <a:rPr lang="es-ES_tradnl" sz="2000" dirty="0" smtClean="0">
                <a:solidFill>
                  <a:schemeClr val="bg1"/>
                </a:solidFill>
              </a:rPr>
              <a:t>03/04/2018</a:t>
            </a:r>
            <a:endParaRPr lang="es-ES_tradnl" dirty="0">
              <a:solidFill>
                <a:schemeClr val="bg1"/>
              </a:solidFill>
            </a:endParaRPr>
          </a:p>
        </p:txBody>
      </p:sp>
    </p:spTree>
    <p:extLst>
      <p:ext uri="{BB962C8B-B14F-4D97-AF65-F5344CB8AC3E}">
        <p14:creationId xmlns:p14="http://schemas.microsoft.com/office/powerpoint/2010/main" val="82224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5007</TotalTime>
  <Words>2432</Words>
  <Application>Microsoft Office PowerPoint</Application>
  <PresentationFormat>Presentación en pantalla (4:3)</PresentationFormat>
  <Paragraphs>157</Paragraphs>
  <Slides>27</Slides>
  <Notes>4</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Pese a ello el Decreto 63/2006, 22-VI de la Consejería de Cultura del Principado de Asturias, que fija y delimita el Conjunto Histórico del Camino de Santiago, no tiene en cuenta la descripción ni el fin primordial de la peregrinación.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Manuel</dc:creator>
  <cp:lastModifiedBy>Jose Manuel</cp:lastModifiedBy>
  <cp:revision>96</cp:revision>
  <dcterms:created xsi:type="dcterms:W3CDTF">2019-05-06T17:24:05Z</dcterms:created>
  <dcterms:modified xsi:type="dcterms:W3CDTF">2019-06-17T15:59:26Z</dcterms:modified>
</cp:coreProperties>
</file>